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Lst>
  <p:sldSz cy="5143500" cx="9144000"/>
  <p:notesSz cx="6858000" cy="9144000"/>
  <p:embeddedFontLst>
    <p:embeddedFont>
      <p:font typeface="Roboto"/>
      <p:regular r:id="rId104"/>
      <p:bold r:id="rId105"/>
      <p:italic r:id="rId106"/>
      <p:boldItalic r:id="rId107"/>
    </p:embeddedFont>
    <p:embeddedFont>
      <p:font typeface="Share Tech Mono"/>
      <p:regular r:id="rId108"/>
    </p:embeddedFont>
    <p:embeddedFont>
      <p:font typeface="Sofia"/>
      <p:regular r:id="rId109"/>
    </p:embeddedFont>
    <p:embeddedFont>
      <p:font typeface="Fondamento"/>
      <p:regular r:id="rId110"/>
      <p:italic r:id="rId111"/>
    </p:embeddedFont>
    <p:embeddedFont>
      <p:font typeface="Sora"/>
      <p:regular r:id="rId112"/>
      <p:bold r:id="rId113"/>
    </p:embeddedFont>
    <p:embeddedFont>
      <p:font typeface="Oswald"/>
      <p:regular r:id="rId114"/>
      <p:bold r:id="rId115"/>
    </p:embeddedFont>
    <p:embeddedFont>
      <p:font typeface="Kaisei Decol"/>
      <p:regular r:id="rId116"/>
      <p:bold r:id="rId117"/>
    </p:embeddedFont>
    <p:embeddedFont>
      <p:font typeface="Montserrat Underline"/>
      <p:regular r:id="rId118"/>
      <p:bold r:id="rId119"/>
      <p:italic r:id="rId120"/>
      <p:boldItalic r:id="rId121"/>
    </p:embeddedFont>
    <p:embeddedFont>
      <p:font typeface="IBM Plex Mono"/>
      <p:regular r:id="rId122"/>
      <p:bold r:id="rId123"/>
      <p:italic r:id="rId124"/>
      <p:boldItalic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boldItalic.fntdata"/><Relationship Id="rId106" Type="http://schemas.openxmlformats.org/officeDocument/2006/relationships/font" Target="fonts/Roboto-italic.fntdata"/><Relationship Id="rId105" Type="http://schemas.openxmlformats.org/officeDocument/2006/relationships/font" Target="fonts/Roboto-bold.fntdata"/><Relationship Id="rId104" Type="http://schemas.openxmlformats.org/officeDocument/2006/relationships/font" Target="fonts/Roboto-regular.fntdata"/><Relationship Id="rId109" Type="http://schemas.openxmlformats.org/officeDocument/2006/relationships/font" Target="fonts/Sofia-regular.fntdata"/><Relationship Id="rId108" Type="http://schemas.openxmlformats.org/officeDocument/2006/relationships/font" Target="fonts/ShareTechMono-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MontserratUnderline-boldItalic.fntdata"/><Relationship Id="rId25" Type="http://schemas.openxmlformats.org/officeDocument/2006/relationships/slide" Target="slides/slide20.xml"/><Relationship Id="rId120" Type="http://schemas.openxmlformats.org/officeDocument/2006/relationships/font" Target="fonts/MontserratUnderline-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IBMPlexMono-boldItalic.fntdata"/><Relationship Id="rId29" Type="http://schemas.openxmlformats.org/officeDocument/2006/relationships/slide" Target="slides/slide24.xml"/><Relationship Id="rId124" Type="http://schemas.openxmlformats.org/officeDocument/2006/relationships/font" Target="fonts/IBMPlexMono-italic.fntdata"/><Relationship Id="rId123" Type="http://schemas.openxmlformats.org/officeDocument/2006/relationships/font" Target="fonts/IBMPlexMono-bold.fntdata"/><Relationship Id="rId122" Type="http://schemas.openxmlformats.org/officeDocument/2006/relationships/font" Target="fonts/IBMPlexMono-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MontserratUnderline-regular.fntdata"/><Relationship Id="rId117" Type="http://schemas.openxmlformats.org/officeDocument/2006/relationships/font" Target="fonts/KaiseiDecol-bold.fntdata"/><Relationship Id="rId116" Type="http://schemas.openxmlformats.org/officeDocument/2006/relationships/font" Target="fonts/KaiseiDecol-regular.fntdata"/><Relationship Id="rId115" Type="http://schemas.openxmlformats.org/officeDocument/2006/relationships/font" Target="fonts/Oswald-bold.fntdata"/><Relationship Id="rId119" Type="http://schemas.openxmlformats.org/officeDocument/2006/relationships/font" Target="fonts/MontserratUnderline-bold.fntdata"/><Relationship Id="rId15" Type="http://schemas.openxmlformats.org/officeDocument/2006/relationships/slide" Target="slides/slide10.xml"/><Relationship Id="rId110" Type="http://schemas.openxmlformats.org/officeDocument/2006/relationships/font" Target="fonts/Fondamento-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swald-regular.fntdata"/><Relationship Id="rId18" Type="http://schemas.openxmlformats.org/officeDocument/2006/relationships/slide" Target="slides/slide13.xml"/><Relationship Id="rId113" Type="http://schemas.openxmlformats.org/officeDocument/2006/relationships/font" Target="fonts/Sora-bold.fntdata"/><Relationship Id="rId112" Type="http://schemas.openxmlformats.org/officeDocument/2006/relationships/font" Target="fonts/Sora-regular.fntdata"/><Relationship Id="rId111" Type="http://schemas.openxmlformats.org/officeDocument/2006/relationships/font" Target="fonts/Fondamento-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67ee8ebe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67ee8ebe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7255bf9f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7255bf9f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7255bf9f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47255bf9f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7255bf9f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7255bf9f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7255bf9f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47255bf9f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7255bf9f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7255bf9f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7255bf9f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7255bf9f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7255bf9f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7255bf9f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7255bf9f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47255bf9f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7255bf9f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7255bf9f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7255bf9f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7255bf9f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7255bf9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7255bf9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7255bf9f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47255bf9f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7255bf9f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7255bf9f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7255bf9f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47255bf9f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47255bf9f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47255bf9f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7255bf9f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47255bf9f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7255bf9f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7255bf9f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47255bf9f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47255bf9f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7255bf9f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47255bf9f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7255bf9f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7255bf9f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7255bf9f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47255bf9f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47255bf9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47255bf9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7255bf9f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47255bf9f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47255bf9f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47255bf9f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7255bf9f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47255bf9f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7255bf9f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47255bf9f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47255bf9f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47255bf9f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47255bf9f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47255bf9f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47255bf9f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47255bf9f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47255bf9f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47255bf9f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7255bf9f9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47255bf9f9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47255bf9f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47255bf9f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47255bf9f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47255bf9f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7255bf9f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7255bf9f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47255bf9f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47255bf9f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47255bf9f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47255bf9f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47255bf9f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47255bf9f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47255bf9f9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47255bf9f9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47255bf9f9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47255bf9f9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47255bf9f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47255bf9f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47255bf9f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47255bf9f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47255bf9f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47255bf9f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47255bf9f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47255bf9f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7255bf9f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7255bf9f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47255bf9f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47255bf9f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47255bf9f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47255bf9f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47255bf9f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47255bf9f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47255bf9f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47255bf9f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47255bf9f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47255bf9f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47255bf9f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47255bf9f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47255bf9f9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47255bf9f9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47255bf9f9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47255bf9f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47255bf9f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47255bf9f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47255bf9f9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47255bf9f9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7255bf9f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7255bf9f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47255bf9f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47255bf9f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47255bf9f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47255bf9f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47255bf9f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47255bf9f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47255bf9f9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47255bf9f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47255bf9f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47255bf9f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47255bf9f9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47255bf9f9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47255bf9f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47255bf9f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47255bf9f9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47255bf9f9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47255bf9f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47255bf9f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47255bf9f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47255bf9f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47255bf9f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47255bf9f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47255bf9f9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47255bf9f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47255bf9f9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47255bf9f9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47255bf9f9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47255bf9f9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47255bf9f9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47255bf9f9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347255bf9f9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47255bf9f9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47255bf9f9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47255bf9f9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47255bf9f9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47255bf9f9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347255bf9f9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47255bf9f9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47255bf9f9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47255bf9f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47255bf9f9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47255bf9f9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47255bf9f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47255bf9f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47255bf9f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47255bf9f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47255bf9f9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47255bf9f9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47255bf9f9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47255bf9f9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47255bf9f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47255bf9f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47255bf9f9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47255bf9f9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47255bf9f9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47255bf9f9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47255bf9f9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47255bf9f9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47255bf9f9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47255bf9f9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47255bf9f9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347255bf9f9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47255bf9f9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47255bf9f9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7255bf9f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47255bf9f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47255bf9f9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47255bf9f9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47255bf9f9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47255bf9f9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47255bf9f9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47255bf9f9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47255bf9f9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47255bf9f9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47255bf9f9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47255bf9f9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47255bf9f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47255bf9f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47255bf9f9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47255bf9f9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47255bf9f9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47255bf9f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347255bf9f9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347255bf9f9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128" name="Shape 128"/>
        <p:cNvGrpSpPr/>
        <p:nvPr/>
      </p:nvGrpSpPr>
      <p:grpSpPr>
        <a:xfrm>
          <a:off x="0" y="0"/>
          <a:ext cx="0" cy="0"/>
          <a:chOff x="0" y="0"/>
          <a:chExt cx="0" cy="0"/>
        </a:xfrm>
      </p:grpSpPr>
      <p:sp>
        <p:nvSpPr>
          <p:cNvPr id="129" name="Google Shape;12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0" name="Google Shape;13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3"/>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Rahul Bhadani</a:t>
            </a:r>
            <a:endParaRPr>
              <a:latin typeface="Avenir"/>
              <a:ea typeface="Avenir"/>
              <a:cs typeface="Avenir"/>
              <a:sym typeface="Aveni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4"/>
          <p:cNvSpPr txBox="1"/>
          <p:nvPr/>
        </p:nvSpPr>
        <p:spPr>
          <a:xfrm>
            <a:off x="4605900" y="1117650"/>
            <a:ext cx="42264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34" name="Google Shape;134;p14"/>
          <p:cNvSpPr txBox="1"/>
          <p:nvPr/>
        </p:nvSpPr>
        <p:spPr>
          <a:xfrm>
            <a:off x="306400" y="1110050"/>
            <a:ext cx="42264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High-level Code</a:t>
            </a:r>
            <a:endParaRPr>
              <a:latin typeface="Avenir"/>
              <a:ea typeface="Avenir"/>
              <a:cs typeface="Avenir"/>
              <a:sym typeface="Avenir"/>
            </a:endParaRPr>
          </a:p>
        </p:txBody>
      </p:sp>
      <p:sp>
        <p:nvSpPr>
          <p:cNvPr id="135" name="Google Shape;13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14"/>
          <p:cNvSpPr txBox="1"/>
          <p:nvPr>
            <p:ph idx="1" type="body"/>
          </p:nvPr>
        </p:nvSpPr>
        <p:spPr>
          <a:xfrm>
            <a:off x="311700" y="1566175"/>
            <a:ext cx="42264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7" name="Google Shape;137;p14"/>
          <p:cNvSpPr txBox="1"/>
          <p:nvPr>
            <p:ph idx="2" type="body"/>
          </p:nvPr>
        </p:nvSpPr>
        <p:spPr>
          <a:xfrm>
            <a:off x="4605900" y="1566300"/>
            <a:ext cx="42264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8" name="Google Shape;13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4"/>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M Assembly Code">
  <p:cSld name="TITLE_AND_TWO_COLUMNS_1_1">
    <p:spTree>
      <p:nvGrpSpPr>
        <p:cNvPr id="140" name="Shape 140"/>
        <p:cNvGrpSpPr/>
        <p:nvPr/>
      </p:nvGrpSpPr>
      <p:grpSpPr>
        <a:xfrm>
          <a:off x="0" y="0"/>
          <a:ext cx="0" cy="0"/>
          <a:chOff x="0" y="0"/>
          <a:chExt cx="0" cy="0"/>
        </a:xfrm>
      </p:grpSpPr>
      <p:sp>
        <p:nvSpPr>
          <p:cNvPr id="141" name="Google Shape;141;p15"/>
          <p:cNvSpPr txBox="1"/>
          <p:nvPr/>
        </p:nvSpPr>
        <p:spPr>
          <a:xfrm>
            <a:off x="311825" y="1117650"/>
            <a:ext cx="85206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42" name="Google Shape;142;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5"/>
          <p:cNvSpPr txBox="1"/>
          <p:nvPr>
            <p:ph idx="1" type="body"/>
          </p:nvPr>
        </p:nvSpPr>
        <p:spPr>
          <a:xfrm>
            <a:off x="311825" y="1566300"/>
            <a:ext cx="85206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Share Tech Mono"/>
              <a:buChar char="●"/>
              <a:defRPr sz="1800">
                <a:latin typeface="Share Tech Mono"/>
                <a:ea typeface="Share Tech Mono"/>
                <a:cs typeface="Share Tech Mono"/>
                <a:sym typeface="Share Tech Mono"/>
              </a:defRPr>
            </a:lvl1pPr>
            <a:lvl2pPr indent="-330200" lvl="1" marL="914400">
              <a:spcBef>
                <a:spcPts val="0"/>
              </a:spcBef>
              <a:spcAft>
                <a:spcPts val="0"/>
              </a:spcAft>
              <a:buSzPts val="1600"/>
              <a:buFont typeface="Share Tech Mono"/>
              <a:buChar char="○"/>
              <a:defRPr sz="1600">
                <a:latin typeface="Share Tech Mono"/>
                <a:ea typeface="Share Tech Mono"/>
                <a:cs typeface="Share Tech Mono"/>
                <a:sym typeface="Share Tech Mono"/>
              </a:defRPr>
            </a:lvl2pPr>
            <a:lvl3pPr indent="-330200" lvl="2" marL="1371600">
              <a:spcBef>
                <a:spcPts val="0"/>
              </a:spcBef>
              <a:spcAft>
                <a:spcPts val="0"/>
              </a:spcAft>
              <a:buSzPts val="1600"/>
              <a:buFont typeface="Share Tech Mono"/>
              <a:buChar char="■"/>
              <a:defRPr sz="1600">
                <a:latin typeface="Share Tech Mono"/>
                <a:ea typeface="Share Tech Mono"/>
                <a:cs typeface="Share Tech Mono"/>
                <a:sym typeface="Share Tech Mono"/>
              </a:defRPr>
            </a:lvl3pPr>
            <a:lvl4pPr indent="-330200" lvl="3" marL="1828800">
              <a:spcBef>
                <a:spcPts val="0"/>
              </a:spcBef>
              <a:spcAft>
                <a:spcPts val="0"/>
              </a:spcAft>
              <a:buSzPts val="1600"/>
              <a:buFont typeface="Share Tech Mono"/>
              <a:buChar char="●"/>
              <a:defRPr sz="1600">
                <a:latin typeface="Share Tech Mono"/>
                <a:ea typeface="Share Tech Mono"/>
                <a:cs typeface="Share Tech Mono"/>
                <a:sym typeface="Share Tech Mono"/>
              </a:defRPr>
            </a:lvl4pPr>
            <a:lvl5pPr indent="-330200" lvl="4" marL="2286000">
              <a:spcBef>
                <a:spcPts val="0"/>
              </a:spcBef>
              <a:spcAft>
                <a:spcPts val="0"/>
              </a:spcAft>
              <a:buSzPts val="1600"/>
              <a:buFont typeface="Share Tech Mono"/>
              <a:buChar char="○"/>
              <a:defRPr sz="1600">
                <a:latin typeface="Share Tech Mono"/>
                <a:ea typeface="Share Tech Mono"/>
                <a:cs typeface="Share Tech Mono"/>
                <a:sym typeface="Share Tech Mono"/>
              </a:defRPr>
            </a:lvl5pPr>
            <a:lvl6pPr indent="-330200" lvl="5" marL="2743200">
              <a:spcBef>
                <a:spcPts val="0"/>
              </a:spcBef>
              <a:spcAft>
                <a:spcPts val="0"/>
              </a:spcAft>
              <a:buSzPts val="1600"/>
              <a:buFont typeface="Share Tech Mono"/>
              <a:buChar char="■"/>
              <a:defRPr sz="1600">
                <a:latin typeface="Share Tech Mono"/>
                <a:ea typeface="Share Tech Mono"/>
                <a:cs typeface="Share Tech Mono"/>
                <a:sym typeface="Share Tech Mono"/>
              </a:defRPr>
            </a:lvl6pPr>
            <a:lvl7pPr indent="-330200" lvl="6" marL="3200400">
              <a:spcBef>
                <a:spcPts val="0"/>
              </a:spcBef>
              <a:spcAft>
                <a:spcPts val="0"/>
              </a:spcAft>
              <a:buSzPts val="1600"/>
              <a:buFont typeface="Share Tech Mono"/>
              <a:buChar char="●"/>
              <a:defRPr sz="1600">
                <a:latin typeface="Share Tech Mono"/>
                <a:ea typeface="Share Tech Mono"/>
                <a:cs typeface="Share Tech Mono"/>
                <a:sym typeface="Share Tech Mono"/>
              </a:defRPr>
            </a:lvl7pPr>
            <a:lvl8pPr indent="-330200" lvl="7" marL="3657600">
              <a:spcBef>
                <a:spcPts val="0"/>
              </a:spcBef>
              <a:spcAft>
                <a:spcPts val="0"/>
              </a:spcAft>
              <a:buSzPts val="1600"/>
              <a:buFont typeface="Share Tech Mono"/>
              <a:buChar char="○"/>
              <a:defRPr sz="1600">
                <a:latin typeface="Share Tech Mono"/>
                <a:ea typeface="Share Tech Mono"/>
                <a:cs typeface="Share Tech Mono"/>
                <a:sym typeface="Share Tech Mono"/>
              </a:defRPr>
            </a:lvl8pPr>
            <a:lvl9pPr indent="-330200" lvl="8" marL="4114800">
              <a:spcBef>
                <a:spcPts val="0"/>
              </a:spcBef>
              <a:spcAft>
                <a:spcPts val="0"/>
              </a:spcAft>
              <a:buSzPts val="1600"/>
              <a:buFont typeface="Share Tech Mono"/>
              <a:buChar char="■"/>
              <a:defRPr sz="1600">
                <a:latin typeface="Share Tech Mono"/>
                <a:ea typeface="Share Tech Mono"/>
                <a:cs typeface="Share Tech Mono"/>
                <a:sym typeface="Share Tech Mono"/>
              </a:defRPr>
            </a:lvl9pPr>
          </a:lstStyle>
          <a:p/>
        </p:txBody>
      </p:sp>
      <p:sp>
        <p:nvSpPr>
          <p:cNvPr id="144" name="Google Shape;14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5"/>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Code">
  <p:cSld name="TITLE_AND_TWO_COLUMNS_1_1_1">
    <p:spTree>
      <p:nvGrpSpPr>
        <p:cNvPr id="146" name="Shape 146"/>
        <p:cNvGrpSpPr/>
        <p:nvPr/>
      </p:nvGrpSpPr>
      <p:grpSpPr>
        <a:xfrm>
          <a:off x="0" y="0"/>
          <a:ext cx="0" cy="0"/>
          <a:chOff x="0" y="0"/>
          <a:chExt cx="0" cy="0"/>
        </a:xfrm>
      </p:grpSpPr>
      <p:sp>
        <p:nvSpPr>
          <p:cNvPr id="147" name="Google Shape;147;p16"/>
          <p:cNvSpPr txBox="1"/>
          <p:nvPr/>
        </p:nvSpPr>
        <p:spPr>
          <a:xfrm>
            <a:off x="311825" y="1117650"/>
            <a:ext cx="85206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 Code</a:t>
            </a:r>
            <a:endParaRPr>
              <a:latin typeface="Avenir"/>
              <a:ea typeface="Avenir"/>
              <a:cs typeface="Avenir"/>
              <a:sym typeface="Avenir"/>
            </a:endParaRPr>
          </a:p>
        </p:txBody>
      </p:sp>
      <p:sp>
        <p:nvSpPr>
          <p:cNvPr id="148" name="Google Shape;14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16"/>
          <p:cNvSpPr txBox="1"/>
          <p:nvPr>
            <p:ph idx="1" type="body"/>
          </p:nvPr>
        </p:nvSpPr>
        <p:spPr>
          <a:xfrm>
            <a:off x="311825" y="1566300"/>
            <a:ext cx="85206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50" name="Google Shape;15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6"/>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hyperlink" Target="https://encrypted-tbn3.gstatic.com/licensed-image?q=tbn:ANd9GcTYlIBuHc2ukOs_12jdNX6TLr2FylMKo-Yc6ggm-OSW85VVQBhK8jByRjd18vuVWtSuFqrZj-ZuZuhH2t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calendly.com/rkb0022/15-minute-meeting?month=2023-1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pcgamer.com/oh-sorry-i-was-busy-admiring-these-gorgeous-die-shots-of-the-intel-core-i9-13900k/" TargetMode="External"/><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9.png"/><Relationship Id="rId4"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9.png"/><Relationship Id="rId4" Type="http://schemas.openxmlformats.org/officeDocument/2006/relationships/image" Target="../media/image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57" name="Google Shape;157;p17"/>
          <p:cNvSpPr txBox="1"/>
          <p:nvPr>
            <p:ph idx="1" type="subTitle"/>
          </p:nvPr>
        </p:nvSpPr>
        <p:spPr>
          <a:xfrm>
            <a:off x="3329525" y="3040225"/>
            <a:ext cx="58146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latin typeface="Sofia"/>
                <a:ea typeface="Sofia"/>
                <a:cs typeface="Sofia"/>
                <a:sym typeface="Sofia"/>
              </a:rPr>
              <a:t>17 Memory Systems</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Performance Example 1​</a:t>
            </a:r>
            <a:endParaRPr/>
          </a:p>
        </p:txBody>
      </p:sp>
      <p:sp>
        <p:nvSpPr>
          <p:cNvPr id="222" name="Google Shape;22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20675" lvl="0" marL="787400" rtl="0" algn="l">
              <a:spcBef>
                <a:spcPts val="0"/>
              </a:spcBef>
              <a:spcAft>
                <a:spcPts val="0"/>
              </a:spcAft>
              <a:buClr>
                <a:schemeClr val="dk1"/>
              </a:buClr>
              <a:buSzPts val="1450"/>
              <a:buFont typeface="Avenir"/>
              <a:buChar char="●"/>
            </a:pPr>
            <a:r>
              <a:rPr lang="en">
                <a:solidFill>
                  <a:schemeClr val="dk1"/>
                </a:solidFill>
              </a:rPr>
              <a:t>A program has 2,000 loads and stores​</a:t>
            </a:r>
            <a:endParaRPr>
              <a:solidFill>
                <a:schemeClr val="dk1"/>
              </a:solidFill>
            </a:endParaRPr>
          </a:p>
          <a:p>
            <a:pPr indent="-320675" lvl="0" marL="787400" rtl="0" algn="l">
              <a:spcBef>
                <a:spcPts val="0"/>
              </a:spcBef>
              <a:spcAft>
                <a:spcPts val="0"/>
              </a:spcAft>
              <a:buClr>
                <a:schemeClr val="dk1"/>
              </a:buClr>
              <a:buSzPts val="1450"/>
              <a:buFont typeface="Avenir"/>
              <a:buChar char="●"/>
            </a:pPr>
            <a:r>
              <a:rPr lang="en">
                <a:solidFill>
                  <a:schemeClr val="dk1"/>
                </a:solidFill>
              </a:rPr>
              <a:t>1,250 of these data values in cache​</a:t>
            </a:r>
            <a:endParaRPr>
              <a:solidFill>
                <a:schemeClr val="dk1"/>
              </a:solidFill>
            </a:endParaRPr>
          </a:p>
          <a:p>
            <a:pPr indent="-320675" lvl="0" marL="787400" rtl="0" algn="l">
              <a:spcBef>
                <a:spcPts val="0"/>
              </a:spcBef>
              <a:spcAft>
                <a:spcPts val="0"/>
              </a:spcAft>
              <a:buClr>
                <a:schemeClr val="dk1"/>
              </a:buClr>
              <a:buSzPts val="1450"/>
              <a:buFont typeface="Avenir"/>
              <a:buChar char="●"/>
            </a:pPr>
            <a:r>
              <a:rPr lang="en">
                <a:solidFill>
                  <a:schemeClr val="dk1"/>
                </a:solidFill>
              </a:rPr>
              <a:t>Rest supplied by other levels of memory hierarchy​</a:t>
            </a:r>
            <a:endParaRPr>
              <a:solidFill>
                <a:schemeClr val="dk1"/>
              </a:solidFill>
            </a:endParaRPr>
          </a:p>
          <a:p>
            <a:pPr indent="-320675" lvl="0" marL="787400" rtl="0" algn="l">
              <a:spcBef>
                <a:spcPts val="0"/>
              </a:spcBef>
              <a:spcAft>
                <a:spcPts val="0"/>
              </a:spcAft>
              <a:buClr>
                <a:schemeClr val="dk1"/>
              </a:buClr>
              <a:buSzPts val="1450"/>
              <a:buFont typeface="Arial"/>
              <a:buChar char="●"/>
            </a:pPr>
            <a:r>
              <a:rPr b="1" lang="en">
                <a:solidFill>
                  <a:schemeClr val="dk1"/>
                </a:solidFill>
              </a:rPr>
              <a:t> What are the hit and miss rates for the cache?</a:t>
            </a:r>
            <a:endParaRPr>
              <a:solidFill>
                <a:schemeClr val="dk1"/>
              </a:solidFill>
            </a:endParaRPr>
          </a:p>
          <a:p>
            <a:pPr indent="0" lvl="0" marL="330200" rtl="0" algn="l">
              <a:spcBef>
                <a:spcPts val="0"/>
              </a:spcBef>
              <a:spcAft>
                <a:spcPts val="0"/>
              </a:spcAft>
              <a:buClr>
                <a:schemeClr val="dk1"/>
              </a:buClr>
              <a:buSzPts val="1100"/>
              <a:buFont typeface="Arial"/>
              <a:buNone/>
            </a:pPr>
            <a:r>
              <a:rPr b="1" lang="en" sz="1518">
                <a:solidFill>
                  <a:srgbClr val="0070C0"/>
                </a:solidFill>
              </a:rPr>
              <a:t>Hit Rate</a:t>
            </a:r>
            <a:r>
              <a:rPr lang="en" sz="1518">
                <a:solidFill>
                  <a:srgbClr val="0070C0"/>
                </a:solidFill>
              </a:rPr>
              <a:t> </a:t>
            </a:r>
            <a:r>
              <a:rPr lang="en" sz="1518">
                <a:solidFill>
                  <a:schemeClr val="dk1"/>
                </a:solidFill>
              </a:rPr>
              <a:t>= # hits / # memory accesses​</a:t>
            </a:r>
            <a:endParaRPr sz="1518">
              <a:solidFill>
                <a:schemeClr val="dk1"/>
              </a:solidFill>
            </a:endParaRPr>
          </a:p>
          <a:p>
            <a:pPr indent="2336800" lvl="0" marL="330200" rtl="0" algn="l">
              <a:spcBef>
                <a:spcPts val="0"/>
              </a:spcBef>
              <a:spcAft>
                <a:spcPts val="0"/>
              </a:spcAft>
              <a:buClr>
                <a:schemeClr val="dk1"/>
              </a:buClr>
              <a:buSzPts val="1100"/>
              <a:buFont typeface="Arial"/>
              <a:buNone/>
            </a:pPr>
            <a:r>
              <a:rPr lang="en" sz="1518">
                <a:solidFill>
                  <a:schemeClr val="dk1"/>
                </a:solidFill>
              </a:rPr>
              <a:t>= 1 – Miss Rate​</a:t>
            </a:r>
            <a:endParaRPr sz="1518">
              <a:solidFill>
                <a:schemeClr val="dk1"/>
              </a:solidFill>
            </a:endParaRPr>
          </a:p>
          <a:p>
            <a:pPr indent="-330200" lvl="0" marL="330200" rtl="0" algn="l">
              <a:spcBef>
                <a:spcPts val="0"/>
              </a:spcBef>
              <a:spcAft>
                <a:spcPts val="0"/>
              </a:spcAft>
              <a:buClr>
                <a:schemeClr val="dk1"/>
              </a:buClr>
              <a:buSzPts val="1100"/>
              <a:buFont typeface="Arial"/>
              <a:buNone/>
            </a:pPr>
            <a:r>
              <a:rPr lang="en" sz="100">
                <a:solidFill>
                  <a:schemeClr val="dk1"/>
                </a:solidFill>
              </a:rPr>
              <a:t>​</a:t>
            </a:r>
            <a:endParaRPr sz="100">
              <a:solidFill>
                <a:schemeClr val="dk1"/>
              </a:solidFill>
            </a:endParaRPr>
          </a:p>
          <a:p>
            <a:pPr indent="0" lvl="0" marL="330200" rtl="0" algn="l">
              <a:spcBef>
                <a:spcPts val="0"/>
              </a:spcBef>
              <a:spcAft>
                <a:spcPts val="0"/>
              </a:spcAft>
              <a:buClr>
                <a:schemeClr val="dk1"/>
              </a:buClr>
              <a:buSzPts val="1100"/>
              <a:buFont typeface="Arial"/>
              <a:buNone/>
            </a:pPr>
            <a:r>
              <a:rPr b="1" lang="en" sz="1518">
                <a:solidFill>
                  <a:srgbClr val="0070C0"/>
                </a:solidFill>
              </a:rPr>
              <a:t>Miss Rate</a:t>
            </a:r>
            <a:r>
              <a:rPr lang="en" sz="1518">
                <a:solidFill>
                  <a:srgbClr val="4F81BD"/>
                </a:solidFill>
              </a:rPr>
              <a:t> </a:t>
            </a:r>
            <a:r>
              <a:rPr lang="en" sz="1518">
                <a:solidFill>
                  <a:schemeClr val="dk1"/>
                </a:solidFill>
              </a:rPr>
              <a:t>= # misses / # memory accesses​</a:t>
            </a:r>
            <a:endParaRPr sz="1518">
              <a:solidFill>
                <a:schemeClr val="dk1"/>
              </a:solidFill>
            </a:endParaRPr>
          </a:p>
          <a:p>
            <a:pPr indent="2336800" lvl="0" marL="330200" rtl="0" algn="l">
              <a:spcBef>
                <a:spcPts val="0"/>
              </a:spcBef>
              <a:spcAft>
                <a:spcPts val="0"/>
              </a:spcAft>
              <a:buClr>
                <a:schemeClr val="dk1"/>
              </a:buClr>
              <a:buSzPts val="1100"/>
              <a:buFont typeface="Arial"/>
              <a:buNone/>
            </a:pPr>
            <a:r>
              <a:rPr lang="en" sz="1518">
                <a:solidFill>
                  <a:schemeClr val="dk1"/>
                </a:solidFill>
              </a:rPr>
              <a:t>= 1 – Hit Rate​</a:t>
            </a:r>
            <a:endParaRPr sz="1518">
              <a:solidFill>
                <a:schemeClr val="dk1"/>
              </a:solidFill>
            </a:endParaRPr>
          </a:p>
          <a:p>
            <a:pPr indent="-330200" lvl="0" marL="330200" rtl="0" algn="l">
              <a:spcBef>
                <a:spcPts val="0"/>
              </a:spcBef>
              <a:spcAft>
                <a:spcPts val="0"/>
              </a:spcAft>
              <a:buClr>
                <a:schemeClr val="dk1"/>
              </a:buClr>
              <a:buSzPts val="1100"/>
              <a:buFont typeface="Arial"/>
              <a:buNone/>
            </a:pPr>
            <a:r>
              <a:rPr lang="en" sz="100">
                <a:solidFill>
                  <a:schemeClr val="dk1"/>
                </a:solidFill>
              </a:rPr>
              <a:t>​</a:t>
            </a:r>
            <a:endParaRPr sz="100">
              <a:solidFill>
                <a:schemeClr val="dk1"/>
              </a:solidFill>
            </a:endParaRPr>
          </a:p>
          <a:p>
            <a:pPr indent="-290102" lvl="0" marL="787400" rtl="0" algn="l">
              <a:spcBef>
                <a:spcPts val="0"/>
              </a:spcBef>
              <a:spcAft>
                <a:spcPts val="0"/>
              </a:spcAft>
              <a:buClr>
                <a:schemeClr val="dk1"/>
              </a:buClr>
              <a:buSzPts val="969"/>
              <a:buFont typeface="Arial"/>
              <a:buChar char="●"/>
            </a:pPr>
            <a:r>
              <a:rPr b="1" lang="en" sz="1518">
                <a:solidFill>
                  <a:schemeClr val="dk1"/>
                </a:solidFill>
              </a:rPr>
              <a:t>Average memory access time (AMAT):</a:t>
            </a:r>
            <a:r>
              <a:rPr lang="en" sz="1518">
                <a:solidFill>
                  <a:schemeClr val="dk1"/>
                </a:solidFill>
              </a:rPr>
              <a:t> average time for processor to access data​</a:t>
            </a:r>
            <a:endParaRPr sz="1518">
              <a:solidFill>
                <a:schemeClr val="dk1"/>
              </a:solidFill>
            </a:endParaRPr>
          </a:p>
          <a:p>
            <a:pPr indent="-330200" lvl="0" marL="330200" rtl="0" algn="l">
              <a:spcBef>
                <a:spcPts val="0"/>
              </a:spcBef>
              <a:spcAft>
                <a:spcPts val="0"/>
              </a:spcAft>
              <a:buClr>
                <a:schemeClr val="dk1"/>
              </a:buClr>
              <a:buSzPts val="1100"/>
              <a:buFont typeface="Arial"/>
              <a:buNone/>
            </a:pPr>
            <a:r>
              <a:rPr lang="en" sz="100">
                <a:solidFill>
                  <a:schemeClr val="dk1"/>
                </a:solidFill>
              </a:rPr>
              <a:t>​</a:t>
            </a:r>
            <a:endParaRPr sz="100">
              <a:solidFill>
                <a:schemeClr val="dk1"/>
              </a:solidFill>
            </a:endParaRPr>
          </a:p>
          <a:p>
            <a:pPr indent="0" lvl="0" marL="330200" rtl="0" algn="l">
              <a:spcBef>
                <a:spcPts val="0"/>
              </a:spcBef>
              <a:spcAft>
                <a:spcPts val="0"/>
              </a:spcAft>
              <a:buClr>
                <a:schemeClr val="dk1"/>
              </a:buClr>
              <a:buSzPts val="1100"/>
              <a:buFont typeface="Arial"/>
              <a:buNone/>
            </a:pPr>
            <a:r>
              <a:rPr b="1" lang="en" sz="1518">
                <a:solidFill>
                  <a:srgbClr val="0070C0"/>
                </a:solidFill>
              </a:rPr>
              <a:t>AMAT</a:t>
            </a:r>
            <a:r>
              <a:rPr lang="en" sz="1518">
                <a:solidFill>
                  <a:schemeClr val="dk1"/>
                </a:solidFill>
              </a:rPr>
              <a:t> = </a:t>
            </a:r>
            <a:r>
              <a:rPr i="1" lang="en" sz="1518">
                <a:solidFill>
                  <a:schemeClr val="dk1"/>
                </a:solidFill>
              </a:rPr>
              <a:t>t</a:t>
            </a:r>
            <a:r>
              <a:rPr lang="en" sz="618">
                <a:solidFill>
                  <a:schemeClr val="dk1"/>
                </a:solidFill>
              </a:rPr>
              <a:t>cache</a:t>
            </a:r>
            <a:r>
              <a:rPr lang="en" sz="1518">
                <a:solidFill>
                  <a:schemeClr val="dk1"/>
                </a:solidFill>
              </a:rPr>
              <a:t> + </a:t>
            </a:r>
            <a:r>
              <a:rPr i="1" lang="en" sz="1518">
                <a:solidFill>
                  <a:schemeClr val="dk1"/>
                </a:solidFill>
              </a:rPr>
              <a:t>MR</a:t>
            </a:r>
            <a:r>
              <a:rPr lang="en" sz="618">
                <a:solidFill>
                  <a:schemeClr val="dk1"/>
                </a:solidFill>
              </a:rPr>
              <a:t>cache</a:t>
            </a:r>
            <a:r>
              <a:rPr lang="en" sz="1518">
                <a:solidFill>
                  <a:schemeClr val="dk1"/>
                </a:solidFill>
              </a:rPr>
              <a:t>[</a:t>
            </a:r>
            <a:r>
              <a:rPr i="1" lang="en" sz="1518">
                <a:solidFill>
                  <a:schemeClr val="dk1"/>
                </a:solidFill>
              </a:rPr>
              <a:t>t</a:t>
            </a:r>
            <a:r>
              <a:rPr i="1" lang="en" sz="618">
                <a:solidFill>
                  <a:schemeClr val="dk1"/>
                </a:solidFill>
              </a:rPr>
              <a:t>MM</a:t>
            </a:r>
            <a:r>
              <a:rPr lang="en" sz="1518">
                <a:solidFill>
                  <a:schemeClr val="dk1"/>
                </a:solidFill>
              </a:rPr>
              <a:t> + </a:t>
            </a:r>
            <a:r>
              <a:rPr i="1" lang="en" sz="1518">
                <a:solidFill>
                  <a:schemeClr val="dk1"/>
                </a:solidFill>
              </a:rPr>
              <a:t>MR</a:t>
            </a:r>
            <a:r>
              <a:rPr i="1" lang="en" sz="618">
                <a:solidFill>
                  <a:schemeClr val="dk1"/>
                </a:solidFill>
              </a:rPr>
              <a:t>MM</a:t>
            </a:r>
            <a:r>
              <a:rPr lang="en" sz="1518">
                <a:solidFill>
                  <a:schemeClr val="dk1"/>
                </a:solidFill>
              </a:rPr>
              <a:t>(</a:t>
            </a:r>
            <a:r>
              <a:rPr i="1" lang="en" sz="1518">
                <a:solidFill>
                  <a:schemeClr val="dk1"/>
                </a:solidFill>
              </a:rPr>
              <a:t>t</a:t>
            </a:r>
            <a:r>
              <a:rPr i="1" lang="en" sz="618">
                <a:solidFill>
                  <a:schemeClr val="dk1"/>
                </a:solidFill>
              </a:rPr>
              <a:t>VM</a:t>
            </a:r>
            <a:r>
              <a:rPr lang="en" sz="1518">
                <a:solidFill>
                  <a:schemeClr val="dk1"/>
                </a:solidFill>
              </a:rPr>
              <a:t>)]​</a:t>
            </a:r>
            <a:endParaRPr sz="1518">
              <a:solidFill>
                <a:schemeClr val="dk1"/>
              </a:solidFill>
            </a:endParaRPr>
          </a:p>
          <a:p>
            <a:pPr indent="0" lvl="0" marL="0" rtl="0" algn="l">
              <a:spcBef>
                <a:spcPts val="0"/>
              </a:spcBef>
              <a:spcAft>
                <a:spcPts val="0"/>
              </a:spcAft>
              <a:buNone/>
            </a:pPr>
            <a:r>
              <a:rPr lang="en">
                <a:solidFill>
                  <a:schemeClr val="dk1"/>
                </a:solidFill>
              </a:rPr>
              <a:t>​</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Performance Example 1​</a:t>
            </a:r>
            <a:endParaRPr/>
          </a:p>
        </p:txBody>
      </p:sp>
      <p:sp>
        <p:nvSpPr>
          <p:cNvPr id="228" name="Google Shape;22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3295" lvl="0" marL="787400" rtl="0" algn="l">
              <a:spcBef>
                <a:spcPts val="0"/>
              </a:spcBef>
              <a:spcAft>
                <a:spcPts val="0"/>
              </a:spcAft>
              <a:buClr>
                <a:schemeClr val="dk1"/>
              </a:buClr>
              <a:buSzPts val="1334"/>
              <a:buFont typeface="Avenir"/>
              <a:buChar char="●"/>
            </a:pPr>
            <a:r>
              <a:rPr lang="en" sz="1983">
                <a:solidFill>
                  <a:schemeClr val="dk1"/>
                </a:solidFill>
              </a:rPr>
              <a:t>A program has 2,000 loads and stores​</a:t>
            </a:r>
            <a:endParaRPr sz="1983">
              <a:solidFill>
                <a:schemeClr val="dk1"/>
              </a:solidFill>
            </a:endParaRPr>
          </a:p>
          <a:p>
            <a:pPr indent="-313295" lvl="0" marL="787400" rtl="0" algn="l">
              <a:spcBef>
                <a:spcPts val="0"/>
              </a:spcBef>
              <a:spcAft>
                <a:spcPts val="0"/>
              </a:spcAft>
              <a:buClr>
                <a:schemeClr val="dk1"/>
              </a:buClr>
              <a:buSzPts val="1334"/>
              <a:buFont typeface="Avenir"/>
              <a:buChar char="●"/>
            </a:pPr>
            <a:r>
              <a:rPr lang="en" sz="1983">
                <a:solidFill>
                  <a:schemeClr val="dk1"/>
                </a:solidFill>
              </a:rPr>
              <a:t>1,250 of these data values in cache​</a:t>
            </a:r>
            <a:endParaRPr sz="1983">
              <a:solidFill>
                <a:schemeClr val="dk1"/>
              </a:solidFill>
            </a:endParaRPr>
          </a:p>
          <a:p>
            <a:pPr indent="-313295" lvl="0" marL="787400" rtl="0" algn="l">
              <a:spcBef>
                <a:spcPts val="0"/>
              </a:spcBef>
              <a:spcAft>
                <a:spcPts val="0"/>
              </a:spcAft>
              <a:buClr>
                <a:schemeClr val="dk1"/>
              </a:buClr>
              <a:buSzPts val="1334"/>
              <a:buFont typeface="Avenir"/>
              <a:buChar char="●"/>
            </a:pPr>
            <a:r>
              <a:rPr lang="en" sz="1983">
                <a:solidFill>
                  <a:schemeClr val="dk1"/>
                </a:solidFill>
              </a:rPr>
              <a:t>Rest supplied by other levels of memory hierarchy​</a:t>
            </a:r>
            <a:endParaRPr sz="1983">
              <a:solidFill>
                <a:schemeClr val="dk1"/>
              </a:solidFill>
            </a:endParaRPr>
          </a:p>
          <a:p>
            <a:pPr indent="-313295" lvl="0" marL="787400" rtl="0" algn="l">
              <a:spcBef>
                <a:spcPts val="0"/>
              </a:spcBef>
              <a:spcAft>
                <a:spcPts val="0"/>
              </a:spcAft>
              <a:buClr>
                <a:schemeClr val="dk1"/>
              </a:buClr>
              <a:buSzPts val="1334"/>
              <a:buFont typeface="Arial"/>
              <a:buChar char="●"/>
            </a:pPr>
            <a:r>
              <a:rPr b="1" lang="en" sz="1983">
                <a:solidFill>
                  <a:schemeClr val="dk1"/>
                </a:solidFill>
              </a:rPr>
              <a:t> What are the hit and miss rates for the cache?</a:t>
            </a:r>
            <a:r>
              <a:rPr lang="en" sz="1983">
                <a:solidFill>
                  <a:schemeClr val="dk1"/>
                </a:solidFill>
              </a:rPr>
              <a:t>​</a:t>
            </a:r>
            <a:endParaRPr sz="1983">
              <a:solidFill>
                <a:schemeClr val="dk1"/>
              </a:solidFill>
            </a:endParaRPr>
          </a:p>
          <a:p>
            <a:pPr indent="0" lvl="0" marL="457200" rtl="0" algn="l">
              <a:spcBef>
                <a:spcPts val="0"/>
              </a:spcBef>
              <a:spcAft>
                <a:spcPts val="0"/>
              </a:spcAft>
              <a:buNone/>
            </a:pPr>
            <a:r>
              <a:t/>
            </a:r>
            <a:endParaRPr sz="1000">
              <a:solidFill>
                <a:srgbClr val="C0504D"/>
              </a:solidFill>
            </a:endParaRPr>
          </a:p>
          <a:p>
            <a:pPr indent="558800" lvl="0" marL="330200" rtl="0" algn="l">
              <a:spcBef>
                <a:spcPts val="0"/>
              </a:spcBef>
              <a:spcAft>
                <a:spcPts val="0"/>
              </a:spcAft>
              <a:buClr>
                <a:schemeClr val="dk1"/>
              </a:buClr>
              <a:buSzPts val="1100"/>
              <a:buFont typeface="Arial"/>
              <a:buNone/>
            </a:pPr>
            <a:r>
              <a:rPr b="1" lang="en" sz="2600">
                <a:solidFill>
                  <a:schemeClr val="dk1"/>
                </a:solidFill>
              </a:rPr>
              <a:t>Hit Rate</a:t>
            </a:r>
            <a:r>
              <a:rPr lang="en" sz="2600">
                <a:solidFill>
                  <a:schemeClr val="dk1"/>
                </a:solidFill>
              </a:rPr>
              <a:t> = 1250/2000 </a:t>
            </a:r>
            <a:r>
              <a:rPr b="1" lang="en" sz="2600">
                <a:solidFill>
                  <a:schemeClr val="dk1"/>
                </a:solidFill>
              </a:rPr>
              <a:t>= 0.625</a:t>
            </a:r>
            <a:r>
              <a:rPr lang="en" sz="2600">
                <a:solidFill>
                  <a:schemeClr val="dk1"/>
                </a:solidFill>
              </a:rPr>
              <a:t>​</a:t>
            </a:r>
            <a:endParaRPr sz="2600">
              <a:solidFill>
                <a:schemeClr val="dk1"/>
              </a:solidFill>
            </a:endParaRPr>
          </a:p>
          <a:p>
            <a:pPr indent="558800" lvl="0" marL="330200" rtl="0" algn="l">
              <a:spcBef>
                <a:spcPts val="0"/>
              </a:spcBef>
              <a:spcAft>
                <a:spcPts val="0"/>
              </a:spcAft>
              <a:buNone/>
            </a:pPr>
            <a:r>
              <a:rPr b="1" lang="en" sz="2600">
                <a:solidFill>
                  <a:schemeClr val="dk1"/>
                </a:solidFill>
              </a:rPr>
              <a:t>Miss Rate</a:t>
            </a:r>
            <a:r>
              <a:rPr lang="en" sz="2600">
                <a:solidFill>
                  <a:schemeClr val="dk1"/>
                </a:solidFill>
              </a:rPr>
              <a:t> = 750/2000 = </a:t>
            </a:r>
            <a:r>
              <a:rPr b="1" lang="en" sz="2600">
                <a:solidFill>
                  <a:schemeClr val="dk1"/>
                </a:solidFill>
              </a:rPr>
              <a:t>0.375</a:t>
            </a:r>
            <a:r>
              <a:rPr lang="en" sz="2600">
                <a:solidFill>
                  <a:schemeClr val="dk1"/>
                </a:solidFill>
              </a:rPr>
              <a:t> = 1 – Hit Rate​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Performance Example 2​</a:t>
            </a:r>
            <a:endParaRPr/>
          </a:p>
        </p:txBody>
      </p:sp>
      <p:sp>
        <p:nvSpPr>
          <p:cNvPr id="234" name="Google Shape;23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34213" lvl="0" marL="787400" rtl="0" algn="l">
              <a:spcBef>
                <a:spcPts val="0"/>
              </a:spcBef>
              <a:spcAft>
                <a:spcPts val="0"/>
              </a:spcAft>
              <a:buClr>
                <a:schemeClr val="dk1"/>
              </a:buClr>
              <a:buSzPts val="1663"/>
              <a:buFont typeface="Avenir"/>
              <a:buChar char="●"/>
            </a:pPr>
            <a:r>
              <a:rPr lang="en" sz="2313">
                <a:solidFill>
                  <a:schemeClr val="dk1"/>
                </a:solidFill>
              </a:rPr>
              <a:t>Suppose processor has 2 levels of hierarchy: cache and main memory​</a:t>
            </a:r>
            <a:endParaRPr sz="2313">
              <a:solidFill>
                <a:schemeClr val="dk1"/>
              </a:solidFill>
            </a:endParaRPr>
          </a:p>
          <a:p>
            <a:pPr indent="-377825" lvl="0" marL="787400" rtl="0" algn="l">
              <a:spcBef>
                <a:spcPts val="0"/>
              </a:spcBef>
              <a:spcAft>
                <a:spcPts val="0"/>
              </a:spcAft>
              <a:buClr>
                <a:schemeClr val="dk1"/>
              </a:buClr>
              <a:buSzPts val="2350"/>
              <a:buFont typeface="Avenir"/>
              <a:buChar char="●"/>
            </a:pPr>
            <a:r>
              <a:rPr i="1" lang="en" sz="2313">
                <a:solidFill>
                  <a:schemeClr val="dk1"/>
                </a:solidFill>
              </a:rPr>
              <a:t>t</a:t>
            </a:r>
            <a:r>
              <a:rPr lang="en" sz="1313">
                <a:solidFill>
                  <a:schemeClr val="dk1"/>
                </a:solidFill>
              </a:rPr>
              <a:t>cache</a:t>
            </a:r>
            <a:r>
              <a:rPr lang="en" sz="2313">
                <a:solidFill>
                  <a:schemeClr val="dk1"/>
                </a:solidFill>
              </a:rPr>
              <a:t> = 1 cycle, </a:t>
            </a:r>
            <a:r>
              <a:rPr i="1" lang="en" sz="2313">
                <a:solidFill>
                  <a:schemeClr val="dk1"/>
                </a:solidFill>
              </a:rPr>
              <a:t>t</a:t>
            </a:r>
            <a:r>
              <a:rPr i="1" lang="en" sz="1313">
                <a:solidFill>
                  <a:schemeClr val="dk1"/>
                </a:solidFill>
              </a:rPr>
              <a:t>MM</a:t>
            </a:r>
            <a:r>
              <a:rPr lang="en" sz="2313">
                <a:solidFill>
                  <a:schemeClr val="dk1"/>
                </a:solidFill>
              </a:rPr>
              <a:t> = 100 cycles​</a:t>
            </a:r>
            <a:endParaRPr sz="2313">
              <a:solidFill>
                <a:schemeClr val="dk1"/>
              </a:solidFill>
            </a:endParaRPr>
          </a:p>
          <a:p>
            <a:pPr indent="-377825" lvl="0" marL="787400" rtl="0" algn="l">
              <a:spcBef>
                <a:spcPts val="0"/>
              </a:spcBef>
              <a:spcAft>
                <a:spcPts val="0"/>
              </a:spcAft>
              <a:buClr>
                <a:schemeClr val="dk1"/>
              </a:buClr>
              <a:buSzPts val="2350"/>
              <a:buFont typeface="Arial"/>
              <a:buChar char="●"/>
            </a:pPr>
            <a:r>
              <a:rPr b="1" lang="en" sz="2313">
                <a:solidFill>
                  <a:schemeClr val="dk1"/>
                </a:solidFill>
              </a:rPr>
              <a:t>What is the AMAT of the program from Example 1?</a:t>
            </a:r>
            <a:r>
              <a:rPr lang="en" sz="3000">
                <a:solidFill>
                  <a:schemeClr val="dk1"/>
                </a:solidFill>
              </a:rPr>
              <a:t>​</a:t>
            </a:r>
            <a:r>
              <a:rPr lang="en" sz="3000">
                <a:solidFill>
                  <a:srgbClr val="C0504D"/>
                </a:solidFill>
              </a:rPr>
              <a:t>​</a:t>
            </a:r>
            <a:endParaRPr sz="3000">
              <a:solidFill>
                <a:srgbClr val="C0504D"/>
              </a:solidFill>
            </a:endParaRPr>
          </a:p>
          <a:p>
            <a:pPr indent="0" lvl="0" marL="330200" rtl="0" algn="l">
              <a:spcBef>
                <a:spcPts val="0"/>
              </a:spcBef>
              <a:spcAft>
                <a:spcPts val="0"/>
              </a:spcAft>
              <a:buNone/>
            </a:pPr>
            <a:r>
              <a:rPr b="1" lang="en" sz="1518">
                <a:solidFill>
                  <a:srgbClr val="0070C0"/>
                </a:solidFill>
              </a:rPr>
              <a:t>Hit Rate</a:t>
            </a:r>
            <a:r>
              <a:rPr lang="en" sz="1518">
                <a:solidFill>
                  <a:srgbClr val="0070C0"/>
                </a:solidFill>
              </a:rPr>
              <a:t> </a:t>
            </a:r>
            <a:r>
              <a:rPr lang="en" sz="1518">
                <a:solidFill>
                  <a:schemeClr val="dk1"/>
                </a:solidFill>
              </a:rPr>
              <a:t>= # hits / # memory accesses​</a:t>
            </a:r>
            <a:endParaRPr sz="1518">
              <a:solidFill>
                <a:schemeClr val="dk1"/>
              </a:solidFill>
            </a:endParaRPr>
          </a:p>
          <a:p>
            <a:pPr indent="2336800" lvl="0" marL="330200" rtl="0" algn="l">
              <a:spcBef>
                <a:spcPts val="0"/>
              </a:spcBef>
              <a:spcAft>
                <a:spcPts val="0"/>
              </a:spcAft>
              <a:buNone/>
            </a:pPr>
            <a:r>
              <a:rPr lang="en" sz="1518">
                <a:solidFill>
                  <a:schemeClr val="dk1"/>
                </a:solidFill>
              </a:rPr>
              <a:t>= 1 – Miss Rate​</a:t>
            </a:r>
            <a:endParaRPr sz="1518">
              <a:solidFill>
                <a:schemeClr val="dk1"/>
              </a:solidFill>
            </a:endParaRPr>
          </a:p>
          <a:p>
            <a:pPr indent="-330200" lvl="0" marL="330200" rtl="0" algn="l">
              <a:spcBef>
                <a:spcPts val="0"/>
              </a:spcBef>
              <a:spcAft>
                <a:spcPts val="0"/>
              </a:spcAft>
              <a:buNone/>
            </a:pPr>
            <a:r>
              <a:rPr lang="en" sz="100">
                <a:solidFill>
                  <a:schemeClr val="dk1"/>
                </a:solidFill>
              </a:rPr>
              <a:t>​</a:t>
            </a:r>
            <a:endParaRPr sz="100">
              <a:solidFill>
                <a:schemeClr val="dk1"/>
              </a:solidFill>
            </a:endParaRPr>
          </a:p>
          <a:p>
            <a:pPr indent="0" lvl="0" marL="330200" rtl="0" algn="l">
              <a:spcBef>
                <a:spcPts val="0"/>
              </a:spcBef>
              <a:spcAft>
                <a:spcPts val="0"/>
              </a:spcAft>
              <a:buNone/>
            </a:pPr>
            <a:r>
              <a:rPr b="1" lang="en" sz="1518">
                <a:solidFill>
                  <a:srgbClr val="0070C0"/>
                </a:solidFill>
              </a:rPr>
              <a:t>Miss Rate</a:t>
            </a:r>
            <a:r>
              <a:rPr lang="en" sz="1518">
                <a:solidFill>
                  <a:srgbClr val="4F81BD"/>
                </a:solidFill>
              </a:rPr>
              <a:t> </a:t>
            </a:r>
            <a:r>
              <a:rPr lang="en" sz="1518">
                <a:solidFill>
                  <a:schemeClr val="dk1"/>
                </a:solidFill>
              </a:rPr>
              <a:t>= # misses / # memory accesses​</a:t>
            </a:r>
            <a:endParaRPr sz="1518">
              <a:solidFill>
                <a:schemeClr val="dk1"/>
              </a:solidFill>
            </a:endParaRPr>
          </a:p>
          <a:p>
            <a:pPr indent="2336800" lvl="0" marL="330200" rtl="0" algn="l">
              <a:spcBef>
                <a:spcPts val="0"/>
              </a:spcBef>
              <a:spcAft>
                <a:spcPts val="0"/>
              </a:spcAft>
              <a:buNone/>
            </a:pPr>
            <a:r>
              <a:rPr lang="en" sz="1518">
                <a:solidFill>
                  <a:schemeClr val="dk1"/>
                </a:solidFill>
              </a:rPr>
              <a:t>= 1 – Hit Rate​</a:t>
            </a:r>
            <a:endParaRPr sz="1518">
              <a:solidFill>
                <a:schemeClr val="dk1"/>
              </a:solidFill>
            </a:endParaRPr>
          </a:p>
          <a:p>
            <a:pPr indent="-330200" lvl="0" marL="330200" rtl="0" algn="l">
              <a:spcBef>
                <a:spcPts val="0"/>
              </a:spcBef>
              <a:spcAft>
                <a:spcPts val="0"/>
              </a:spcAft>
              <a:buNone/>
            </a:pPr>
            <a:r>
              <a:rPr lang="en" sz="100">
                <a:solidFill>
                  <a:schemeClr val="dk1"/>
                </a:solidFill>
              </a:rPr>
              <a:t>​</a:t>
            </a:r>
            <a:endParaRPr sz="100">
              <a:solidFill>
                <a:schemeClr val="dk1"/>
              </a:solidFill>
            </a:endParaRPr>
          </a:p>
          <a:p>
            <a:pPr indent="-290102" lvl="0" marL="787400" rtl="0" algn="l">
              <a:spcBef>
                <a:spcPts val="0"/>
              </a:spcBef>
              <a:spcAft>
                <a:spcPts val="0"/>
              </a:spcAft>
              <a:buClr>
                <a:schemeClr val="dk1"/>
              </a:buClr>
              <a:buSzPts val="969"/>
              <a:buFont typeface="Arial"/>
              <a:buChar char="●"/>
            </a:pPr>
            <a:r>
              <a:rPr b="1" lang="en" sz="1518">
                <a:solidFill>
                  <a:schemeClr val="dk1"/>
                </a:solidFill>
              </a:rPr>
              <a:t>Average memory access time (AMAT):</a:t>
            </a:r>
            <a:r>
              <a:rPr lang="en" sz="1518">
                <a:solidFill>
                  <a:schemeClr val="dk1"/>
                </a:solidFill>
              </a:rPr>
              <a:t> average time for processor to access data​</a:t>
            </a:r>
            <a:endParaRPr sz="1518">
              <a:solidFill>
                <a:schemeClr val="dk1"/>
              </a:solidFill>
            </a:endParaRPr>
          </a:p>
          <a:p>
            <a:pPr indent="-330200" lvl="0" marL="330200" rtl="0" algn="l">
              <a:spcBef>
                <a:spcPts val="0"/>
              </a:spcBef>
              <a:spcAft>
                <a:spcPts val="0"/>
              </a:spcAft>
              <a:buNone/>
            </a:pPr>
            <a:r>
              <a:rPr lang="en" sz="100">
                <a:solidFill>
                  <a:schemeClr val="dk1"/>
                </a:solidFill>
              </a:rPr>
              <a:t>​</a:t>
            </a:r>
            <a:endParaRPr sz="100">
              <a:solidFill>
                <a:schemeClr val="dk1"/>
              </a:solidFill>
            </a:endParaRPr>
          </a:p>
          <a:p>
            <a:pPr indent="0" lvl="0" marL="330200" rtl="0" algn="l">
              <a:spcBef>
                <a:spcPts val="0"/>
              </a:spcBef>
              <a:spcAft>
                <a:spcPts val="0"/>
              </a:spcAft>
              <a:buNone/>
            </a:pPr>
            <a:r>
              <a:rPr b="1" lang="en" sz="1518">
                <a:solidFill>
                  <a:srgbClr val="0070C0"/>
                </a:solidFill>
              </a:rPr>
              <a:t>AMAT</a:t>
            </a:r>
            <a:r>
              <a:rPr lang="en" sz="1518">
                <a:solidFill>
                  <a:schemeClr val="dk1"/>
                </a:solidFill>
              </a:rPr>
              <a:t> = </a:t>
            </a:r>
            <a:r>
              <a:rPr i="1" lang="en" sz="1518">
                <a:solidFill>
                  <a:schemeClr val="dk1"/>
                </a:solidFill>
              </a:rPr>
              <a:t>t</a:t>
            </a:r>
            <a:r>
              <a:rPr lang="en" sz="618">
                <a:solidFill>
                  <a:schemeClr val="dk1"/>
                </a:solidFill>
              </a:rPr>
              <a:t>cache</a:t>
            </a:r>
            <a:r>
              <a:rPr lang="en" sz="1518">
                <a:solidFill>
                  <a:schemeClr val="dk1"/>
                </a:solidFill>
              </a:rPr>
              <a:t> + </a:t>
            </a:r>
            <a:r>
              <a:rPr i="1" lang="en" sz="1518">
                <a:solidFill>
                  <a:schemeClr val="dk1"/>
                </a:solidFill>
              </a:rPr>
              <a:t>MR</a:t>
            </a:r>
            <a:r>
              <a:rPr lang="en" sz="618">
                <a:solidFill>
                  <a:schemeClr val="dk1"/>
                </a:solidFill>
              </a:rPr>
              <a:t>cache</a:t>
            </a:r>
            <a:r>
              <a:rPr lang="en" sz="1518">
                <a:solidFill>
                  <a:schemeClr val="dk1"/>
                </a:solidFill>
              </a:rPr>
              <a:t>[</a:t>
            </a:r>
            <a:r>
              <a:rPr i="1" lang="en" sz="1518">
                <a:solidFill>
                  <a:schemeClr val="dk1"/>
                </a:solidFill>
              </a:rPr>
              <a:t>t</a:t>
            </a:r>
            <a:r>
              <a:rPr i="1" lang="en" sz="618">
                <a:solidFill>
                  <a:schemeClr val="dk1"/>
                </a:solidFill>
              </a:rPr>
              <a:t>MM</a:t>
            </a:r>
            <a:r>
              <a:rPr lang="en" sz="1518">
                <a:solidFill>
                  <a:schemeClr val="dk1"/>
                </a:solidFill>
              </a:rPr>
              <a:t> + </a:t>
            </a:r>
            <a:r>
              <a:rPr i="1" lang="en" sz="1518">
                <a:solidFill>
                  <a:schemeClr val="dk1"/>
                </a:solidFill>
              </a:rPr>
              <a:t>MR</a:t>
            </a:r>
            <a:r>
              <a:rPr i="1" lang="en" sz="618">
                <a:solidFill>
                  <a:schemeClr val="dk1"/>
                </a:solidFill>
              </a:rPr>
              <a:t>MM</a:t>
            </a:r>
            <a:r>
              <a:rPr lang="en" sz="1518">
                <a:solidFill>
                  <a:schemeClr val="dk1"/>
                </a:solidFill>
              </a:rPr>
              <a:t>(</a:t>
            </a:r>
            <a:r>
              <a:rPr i="1" lang="en" sz="1518">
                <a:solidFill>
                  <a:schemeClr val="dk1"/>
                </a:solidFill>
              </a:rPr>
              <a:t>t</a:t>
            </a:r>
            <a:r>
              <a:rPr i="1" lang="en" sz="618">
                <a:solidFill>
                  <a:schemeClr val="dk1"/>
                </a:solidFill>
              </a:rPr>
              <a:t>VM</a:t>
            </a:r>
            <a:r>
              <a:rPr lang="en" sz="1518">
                <a:solidFill>
                  <a:schemeClr val="dk1"/>
                </a:solidFill>
              </a:rPr>
              <a:t>)]</a:t>
            </a:r>
            <a:endParaRPr sz="3000">
              <a:solidFill>
                <a:srgbClr val="C0504D"/>
              </a:solidFill>
            </a:endParaRPr>
          </a:p>
          <a:p>
            <a:pPr indent="0" lvl="0" marL="0" rtl="0" algn="l">
              <a:spcBef>
                <a:spcPts val="0"/>
              </a:spcBef>
              <a:spcAft>
                <a:spcPts val="10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Performance Example 2​</a:t>
            </a:r>
            <a:endParaRPr/>
          </a:p>
        </p:txBody>
      </p:sp>
      <p:sp>
        <p:nvSpPr>
          <p:cNvPr id="240" name="Google Shape;24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36454" lvl="0" marL="787400" rtl="0" algn="l">
              <a:spcBef>
                <a:spcPts val="0"/>
              </a:spcBef>
              <a:spcAft>
                <a:spcPts val="0"/>
              </a:spcAft>
              <a:buClr>
                <a:schemeClr val="dk1"/>
              </a:buClr>
              <a:buSzPts val="1698"/>
              <a:buFont typeface="Avenir"/>
              <a:buChar char="●"/>
            </a:pPr>
            <a:r>
              <a:rPr lang="en" sz="2348">
                <a:solidFill>
                  <a:schemeClr val="dk1"/>
                </a:solidFill>
              </a:rPr>
              <a:t>Suppose processor has 2 levels of hierarchy: cache and main memory​</a:t>
            </a:r>
            <a:endParaRPr sz="2348">
              <a:solidFill>
                <a:schemeClr val="dk1"/>
              </a:solidFill>
            </a:endParaRPr>
          </a:p>
          <a:p>
            <a:pPr indent="-377825" lvl="0" marL="787400" rtl="0" algn="l">
              <a:spcBef>
                <a:spcPts val="0"/>
              </a:spcBef>
              <a:spcAft>
                <a:spcPts val="0"/>
              </a:spcAft>
              <a:buClr>
                <a:schemeClr val="dk1"/>
              </a:buClr>
              <a:buSzPts val="2350"/>
              <a:buFont typeface="Avenir"/>
              <a:buChar char="●"/>
            </a:pPr>
            <a:r>
              <a:rPr i="1" lang="en" sz="2348">
                <a:solidFill>
                  <a:schemeClr val="dk1"/>
                </a:solidFill>
              </a:rPr>
              <a:t>t</a:t>
            </a:r>
            <a:r>
              <a:rPr lang="en" sz="1348">
                <a:solidFill>
                  <a:schemeClr val="dk1"/>
                </a:solidFill>
              </a:rPr>
              <a:t>cache</a:t>
            </a:r>
            <a:r>
              <a:rPr lang="en" sz="2348">
                <a:solidFill>
                  <a:schemeClr val="dk1"/>
                </a:solidFill>
              </a:rPr>
              <a:t> = 1 cycle, </a:t>
            </a:r>
            <a:r>
              <a:rPr i="1" lang="en" sz="2348">
                <a:solidFill>
                  <a:schemeClr val="dk1"/>
                </a:solidFill>
              </a:rPr>
              <a:t>t</a:t>
            </a:r>
            <a:r>
              <a:rPr i="1" lang="en" sz="1348">
                <a:solidFill>
                  <a:schemeClr val="dk1"/>
                </a:solidFill>
              </a:rPr>
              <a:t>MM</a:t>
            </a:r>
            <a:r>
              <a:rPr lang="en" sz="2348">
                <a:solidFill>
                  <a:schemeClr val="dk1"/>
                </a:solidFill>
              </a:rPr>
              <a:t> = 100 cycles​</a:t>
            </a:r>
            <a:endParaRPr sz="2348">
              <a:solidFill>
                <a:schemeClr val="dk1"/>
              </a:solidFill>
            </a:endParaRPr>
          </a:p>
          <a:p>
            <a:pPr indent="-377825" lvl="0" marL="787400" rtl="0" algn="l">
              <a:spcBef>
                <a:spcPts val="0"/>
              </a:spcBef>
              <a:spcAft>
                <a:spcPts val="0"/>
              </a:spcAft>
              <a:buClr>
                <a:schemeClr val="dk1"/>
              </a:buClr>
              <a:buSzPts val="2350"/>
              <a:buFont typeface="Arial"/>
              <a:buChar char="●"/>
            </a:pPr>
            <a:r>
              <a:rPr b="1" lang="en" sz="2348">
                <a:solidFill>
                  <a:schemeClr val="dk1"/>
                </a:solidFill>
              </a:rPr>
              <a:t>What is the AMAT of the program from Example 1?</a:t>
            </a:r>
            <a:r>
              <a:rPr lang="en" sz="3000">
                <a:solidFill>
                  <a:schemeClr val="dk1"/>
                </a:solidFill>
              </a:rPr>
              <a:t>​</a:t>
            </a:r>
            <a:endParaRPr sz="3000">
              <a:solidFill>
                <a:schemeClr val="dk1"/>
              </a:solidFill>
            </a:endParaRPr>
          </a:p>
          <a:p>
            <a:pPr indent="-279400" lvl="0" marL="787400" rtl="0" algn="l">
              <a:spcBef>
                <a:spcPts val="0"/>
              </a:spcBef>
              <a:spcAft>
                <a:spcPts val="0"/>
              </a:spcAft>
              <a:buClr>
                <a:schemeClr val="dk1"/>
              </a:buClr>
              <a:buSzPts val="800"/>
              <a:buFont typeface="Avenir"/>
              <a:buChar char="●"/>
            </a:pPr>
            <a:r>
              <a:rPr lang="en" sz="1000">
                <a:solidFill>
                  <a:srgbClr val="C0504D"/>
                </a:solidFill>
              </a:rPr>
              <a:t>​</a:t>
            </a:r>
            <a:endParaRPr sz="1000">
              <a:solidFill>
                <a:srgbClr val="C0504D"/>
              </a:solidFill>
            </a:endParaRPr>
          </a:p>
          <a:p>
            <a:pPr indent="558800" lvl="0" marL="330200" rtl="0" algn="just">
              <a:spcBef>
                <a:spcPts val="0"/>
              </a:spcBef>
              <a:spcAft>
                <a:spcPts val="0"/>
              </a:spcAft>
              <a:buClr>
                <a:schemeClr val="dk1"/>
              </a:buClr>
              <a:buSzPts val="1100"/>
              <a:buFont typeface="Arial"/>
              <a:buNone/>
            </a:pPr>
            <a:r>
              <a:rPr b="1" lang="en" sz="2600">
                <a:solidFill>
                  <a:schemeClr val="dk1"/>
                </a:solidFill>
              </a:rPr>
              <a:t>AMAT</a:t>
            </a:r>
            <a:r>
              <a:rPr lang="en" sz="2600">
                <a:solidFill>
                  <a:schemeClr val="dk1"/>
                </a:solidFill>
              </a:rPr>
              <a:t> = </a:t>
            </a:r>
            <a:r>
              <a:rPr i="1" lang="en" sz="2600">
                <a:solidFill>
                  <a:schemeClr val="dk1"/>
                </a:solidFill>
              </a:rPr>
              <a:t>t</a:t>
            </a:r>
            <a:r>
              <a:rPr lang="en" sz="1700">
                <a:solidFill>
                  <a:schemeClr val="dk1"/>
                </a:solidFill>
              </a:rPr>
              <a:t>cache</a:t>
            </a:r>
            <a:r>
              <a:rPr lang="en" sz="2600">
                <a:solidFill>
                  <a:schemeClr val="dk1"/>
                </a:solidFill>
              </a:rPr>
              <a:t> + </a:t>
            </a:r>
            <a:r>
              <a:rPr i="1" lang="en" sz="2600">
                <a:solidFill>
                  <a:schemeClr val="dk1"/>
                </a:solidFill>
              </a:rPr>
              <a:t>MR</a:t>
            </a:r>
            <a:r>
              <a:rPr lang="en" sz="1700">
                <a:solidFill>
                  <a:schemeClr val="dk1"/>
                </a:solidFill>
              </a:rPr>
              <a:t>cache</a:t>
            </a:r>
            <a:r>
              <a:rPr lang="en" sz="2600">
                <a:solidFill>
                  <a:schemeClr val="dk1"/>
                </a:solidFill>
              </a:rPr>
              <a:t>(</a:t>
            </a:r>
            <a:r>
              <a:rPr i="1" lang="en" sz="2600">
                <a:solidFill>
                  <a:schemeClr val="dk1"/>
                </a:solidFill>
              </a:rPr>
              <a:t>t</a:t>
            </a:r>
            <a:r>
              <a:rPr i="1" lang="en" sz="1700">
                <a:solidFill>
                  <a:schemeClr val="dk1"/>
                </a:solidFill>
              </a:rPr>
              <a:t>MM</a:t>
            </a:r>
            <a:r>
              <a:rPr lang="en" sz="2600">
                <a:solidFill>
                  <a:schemeClr val="dk1"/>
                </a:solidFill>
              </a:rPr>
              <a:t>)​</a:t>
            </a:r>
            <a:endParaRPr sz="2600">
              <a:solidFill>
                <a:schemeClr val="dk1"/>
              </a:solidFill>
            </a:endParaRPr>
          </a:p>
          <a:p>
            <a:pPr indent="1447800" lvl="0" marL="330200" rtl="0" algn="just">
              <a:spcBef>
                <a:spcPts val="0"/>
              </a:spcBef>
              <a:spcAft>
                <a:spcPts val="0"/>
              </a:spcAft>
              <a:buClr>
                <a:schemeClr val="dk1"/>
              </a:buClr>
              <a:buSzPts val="1100"/>
              <a:buFont typeface="Arial"/>
              <a:buNone/>
            </a:pPr>
            <a:r>
              <a:rPr lang="en" sz="2600">
                <a:solidFill>
                  <a:schemeClr val="dk1"/>
                </a:solidFill>
              </a:rPr>
              <a:t>= [1 + 0.375(100)] cycles​</a:t>
            </a:r>
            <a:endParaRPr sz="2600">
              <a:solidFill>
                <a:schemeClr val="dk1"/>
              </a:solidFill>
            </a:endParaRPr>
          </a:p>
          <a:p>
            <a:pPr indent="1447800" lvl="0" marL="330200" rtl="0" algn="just">
              <a:spcBef>
                <a:spcPts val="0"/>
              </a:spcBef>
              <a:spcAft>
                <a:spcPts val="0"/>
              </a:spcAft>
              <a:buClr>
                <a:schemeClr val="dk1"/>
              </a:buClr>
              <a:buSzPts val="1100"/>
              <a:buFont typeface="Arial"/>
              <a:buNone/>
            </a:pPr>
            <a:r>
              <a:rPr lang="en" sz="2600">
                <a:solidFill>
                  <a:schemeClr val="dk1"/>
                </a:solidFill>
              </a:rPr>
              <a:t>= </a:t>
            </a:r>
            <a:r>
              <a:rPr b="1" lang="en" sz="2600">
                <a:solidFill>
                  <a:schemeClr val="dk1"/>
                </a:solidFill>
              </a:rPr>
              <a:t>38.5 cycles</a:t>
            </a:r>
            <a:r>
              <a:rPr lang="en" sz="2600">
                <a:solidFill>
                  <a:schemeClr val="dk1"/>
                </a:solidFill>
              </a:rPr>
              <a:t>​</a:t>
            </a:r>
            <a:endParaRPr sz="26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 Amdahl, 1922-​2015</a:t>
            </a:r>
            <a:endParaRPr/>
          </a:p>
        </p:txBody>
      </p:sp>
      <p:sp>
        <p:nvSpPr>
          <p:cNvPr id="246" name="Google Shape;246;p30"/>
          <p:cNvSpPr txBox="1"/>
          <p:nvPr>
            <p:ph idx="1" type="body"/>
          </p:nvPr>
        </p:nvSpPr>
        <p:spPr>
          <a:xfrm>
            <a:off x="311700" y="1152475"/>
            <a:ext cx="4496100" cy="3416400"/>
          </a:xfrm>
          <a:prstGeom prst="rect">
            <a:avLst/>
          </a:prstGeom>
        </p:spPr>
        <p:txBody>
          <a:bodyPr anchorCtr="0" anchor="t" bIns="91425" lIns="91425" spcFirstLastPara="1" rIns="91425" wrap="square" tIns="91425">
            <a:normAutofit fontScale="62500"/>
          </a:bodyPr>
          <a:lstStyle/>
          <a:p>
            <a:pPr indent="-321865" lvl="0" marL="787400" rtl="0" algn="l">
              <a:spcBef>
                <a:spcPts val="0"/>
              </a:spcBef>
              <a:spcAft>
                <a:spcPts val="0"/>
              </a:spcAft>
              <a:buClr>
                <a:schemeClr val="dk1"/>
              </a:buClr>
              <a:buSzPct val="78333"/>
              <a:buFont typeface="Arial"/>
              <a:buChar char="●"/>
            </a:pPr>
            <a:r>
              <a:rPr b="1" lang="en" sz="3000">
                <a:solidFill>
                  <a:srgbClr val="0070C0"/>
                </a:solidFill>
              </a:rPr>
              <a:t>Amdahl’s Law:</a:t>
            </a:r>
            <a:r>
              <a:rPr lang="en" sz="3000">
                <a:solidFill>
                  <a:srgbClr val="0070C0"/>
                </a:solidFill>
              </a:rPr>
              <a:t> </a:t>
            </a:r>
            <a:r>
              <a:rPr lang="en" sz="3000">
                <a:solidFill>
                  <a:schemeClr val="dk1"/>
                </a:solidFill>
              </a:rPr>
              <a:t>the effort spent increasing the performance of a subsystem is wasted unless the subsystem affects a large percentage of overall performance​</a:t>
            </a:r>
            <a:endParaRPr sz="3000">
              <a:solidFill>
                <a:schemeClr val="dk1"/>
              </a:solidFill>
            </a:endParaRPr>
          </a:p>
          <a:p>
            <a:pPr indent="-321865" lvl="0" marL="787400" rtl="0" algn="l">
              <a:spcBef>
                <a:spcPts val="0"/>
              </a:spcBef>
              <a:spcAft>
                <a:spcPts val="0"/>
              </a:spcAft>
              <a:buClr>
                <a:schemeClr val="dk1"/>
              </a:buClr>
              <a:buSzPct val="78333"/>
              <a:buFont typeface="Avenir"/>
              <a:buChar char="●"/>
            </a:pPr>
            <a:r>
              <a:rPr lang="en" sz="3000">
                <a:solidFill>
                  <a:schemeClr val="dk1"/>
                </a:solidFill>
              </a:rPr>
              <a:t>Co-founded 3 companies, including one called Amdahl Corporation in 1970​</a:t>
            </a:r>
            <a:endParaRPr sz="3000">
              <a:solidFill>
                <a:schemeClr val="dk1"/>
              </a:solidFill>
            </a:endParaRPr>
          </a:p>
          <a:p>
            <a:pPr indent="0" lvl="0" marL="0" rtl="0" algn="l">
              <a:spcBef>
                <a:spcPts val="0"/>
              </a:spcBef>
              <a:spcAft>
                <a:spcPts val="1000"/>
              </a:spcAft>
              <a:buNone/>
            </a:pPr>
            <a:r>
              <a:t/>
            </a:r>
            <a:endParaRPr/>
          </a:p>
        </p:txBody>
      </p:sp>
      <p:pic>
        <p:nvPicPr>
          <p:cNvPr id="247" name="Google Shape;247;p30"/>
          <p:cNvPicPr preferRelativeResize="0"/>
          <p:nvPr/>
        </p:nvPicPr>
        <p:blipFill>
          <a:blip r:embed="rId3">
            <a:alphaModFix/>
          </a:blip>
          <a:stretch>
            <a:fillRect/>
          </a:stretch>
        </p:blipFill>
        <p:spPr>
          <a:xfrm>
            <a:off x="5538975" y="661263"/>
            <a:ext cx="2587740" cy="3820974"/>
          </a:xfrm>
          <a:prstGeom prst="rect">
            <a:avLst/>
          </a:prstGeom>
          <a:noFill/>
          <a:ln>
            <a:noFill/>
          </a:ln>
        </p:spPr>
      </p:pic>
      <p:sp>
        <p:nvSpPr>
          <p:cNvPr id="248" name="Google Shape;248;p30"/>
          <p:cNvSpPr txBox="1"/>
          <p:nvPr/>
        </p:nvSpPr>
        <p:spPr>
          <a:xfrm>
            <a:off x="5392650" y="4600850"/>
            <a:ext cx="2905800" cy="3342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350" u="sng">
                <a:solidFill>
                  <a:schemeClr val="hlink"/>
                </a:solidFill>
                <a:highlight>
                  <a:srgbClr val="FFFFFF"/>
                </a:highlight>
                <a:latin typeface="Roboto"/>
                <a:ea typeface="Roboto"/>
                <a:cs typeface="Roboto"/>
                <a:sym typeface="Roboto"/>
                <a:hlinkClick r:id="rId4"/>
              </a:rPr>
              <a:t>Dick Barnatt/Getty Images</a:t>
            </a:r>
            <a:endParaRPr>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a:t>
            </a:r>
            <a:endParaRPr/>
          </a:p>
        </p:txBody>
      </p:sp>
      <p:sp>
        <p:nvSpPr>
          <p:cNvPr id="254" name="Google Shape;25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87350" lvl="0" marL="787400" rtl="0" algn="l">
              <a:spcBef>
                <a:spcPts val="0"/>
              </a:spcBef>
              <a:spcAft>
                <a:spcPts val="0"/>
              </a:spcAft>
              <a:buClr>
                <a:schemeClr val="dk1"/>
              </a:buClr>
              <a:buSzPts val="2500"/>
              <a:buFont typeface="Avenir"/>
              <a:buChar char="●"/>
            </a:pPr>
            <a:r>
              <a:rPr lang="en" sz="3200">
                <a:solidFill>
                  <a:schemeClr val="dk1"/>
                </a:solidFill>
              </a:rPr>
              <a:t>Highest level in memory hierarchy​</a:t>
            </a:r>
            <a:endParaRPr sz="3200">
              <a:solidFill>
                <a:schemeClr val="dk1"/>
              </a:solidFill>
            </a:endParaRPr>
          </a:p>
          <a:p>
            <a:pPr indent="-387350" lvl="0" marL="787400" rtl="0" algn="l">
              <a:spcBef>
                <a:spcPts val="0"/>
              </a:spcBef>
              <a:spcAft>
                <a:spcPts val="0"/>
              </a:spcAft>
              <a:buClr>
                <a:schemeClr val="dk1"/>
              </a:buClr>
              <a:buSzPts val="2500"/>
              <a:buFont typeface="Avenir"/>
              <a:buChar char="●"/>
            </a:pPr>
            <a:r>
              <a:rPr lang="en" sz="3200">
                <a:solidFill>
                  <a:schemeClr val="dk1"/>
                </a:solidFill>
              </a:rPr>
              <a:t>Fast (typically ~ 1 cycle access time)​</a:t>
            </a:r>
            <a:endParaRPr sz="3200">
              <a:solidFill>
                <a:schemeClr val="dk1"/>
              </a:solidFill>
            </a:endParaRPr>
          </a:p>
          <a:p>
            <a:pPr indent="-387350" lvl="0" marL="787400" rtl="0" algn="l">
              <a:spcBef>
                <a:spcPts val="0"/>
              </a:spcBef>
              <a:spcAft>
                <a:spcPts val="0"/>
              </a:spcAft>
              <a:buClr>
                <a:schemeClr val="dk1"/>
              </a:buClr>
              <a:buSzPts val="2500"/>
              <a:buFont typeface="Avenir"/>
              <a:buChar char="●"/>
            </a:pPr>
            <a:r>
              <a:rPr lang="en" sz="3200">
                <a:solidFill>
                  <a:schemeClr val="dk1"/>
                </a:solidFill>
              </a:rPr>
              <a:t>Ideally supplies most data to processor​</a:t>
            </a:r>
            <a:endParaRPr sz="3200">
              <a:solidFill>
                <a:schemeClr val="dk1"/>
              </a:solidFill>
            </a:endParaRPr>
          </a:p>
          <a:p>
            <a:pPr indent="-387350" lvl="0" marL="787400" rtl="0" algn="l">
              <a:spcBef>
                <a:spcPts val="0"/>
              </a:spcBef>
              <a:spcAft>
                <a:spcPts val="0"/>
              </a:spcAft>
              <a:buClr>
                <a:schemeClr val="dk1"/>
              </a:buClr>
              <a:buSzPts val="2500"/>
              <a:buFont typeface="Avenir"/>
              <a:buChar char="●"/>
            </a:pPr>
            <a:r>
              <a:rPr lang="en" sz="3200">
                <a:solidFill>
                  <a:schemeClr val="dk1"/>
                </a:solidFill>
              </a:rPr>
              <a:t>Usually holds most recently accessed 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Hit and Miss</a:t>
            </a:r>
            <a:endParaRPr/>
          </a:p>
        </p:txBody>
      </p:sp>
      <p:sp>
        <p:nvSpPr>
          <p:cNvPr id="260" name="Google Shape;26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If the processor requests data that is available in the cache, it is returned quickly. This is called a </a:t>
            </a:r>
            <a:r>
              <a:rPr b="1" lang="en">
                <a:solidFill>
                  <a:srgbClr val="FFFF00"/>
                </a:solidFill>
                <a:highlight>
                  <a:srgbClr val="666666"/>
                </a:highlight>
              </a:rPr>
              <a:t>cache hit.</a:t>
            </a:r>
            <a:endParaRPr b="1">
              <a:solidFill>
                <a:srgbClr val="FFFF00"/>
              </a:solidFill>
              <a:highlight>
                <a:srgbClr val="666666"/>
              </a:highlight>
            </a:endParaRPr>
          </a:p>
          <a:p>
            <a:pPr indent="0" lvl="0" marL="0" rtl="0" algn="l">
              <a:spcBef>
                <a:spcPts val="1000"/>
              </a:spcBef>
              <a:spcAft>
                <a:spcPts val="0"/>
              </a:spcAft>
              <a:buNone/>
            </a:pPr>
            <a:r>
              <a:rPr lang="en"/>
              <a:t>Otherwise, the processor retrieves the data from main memory (DRAM). This is called a </a:t>
            </a:r>
            <a:r>
              <a:rPr lang="en">
                <a:solidFill>
                  <a:srgbClr val="00FF00"/>
                </a:solidFill>
                <a:highlight>
                  <a:srgbClr val="4C1130"/>
                </a:highlight>
              </a:rPr>
              <a:t>cache miss.</a:t>
            </a:r>
            <a:endParaRPr>
              <a:solidFill>
                <a:srgbClr val="00FF00"/>
              </a:solidFill>
              <a:highlight>
                <a:srgbClr val="4C1130"/>
              </a:highlight>
            </a:endParaRPr>
          </a:p>
          <a:p>
            <a:pPr indent="0" lvl="0" marL="0" rtl="0" algn="l">
              <a:spcBef>
                <a:spcPts val="1000"/>
              </a:spcBef>
              <a:spcAft>
                <a:spcPts val="0"/>
              </a:spcAft>
              <a:buNone/>
            </a:pPr>
            <a:r>
              <a:rPr lang="en" sz="3500">
                <a:latin typeface="Oswald"/>
                <a:ea typeface="Oswald"/>
                <a:cs typeface="Oswald"/>
                <a:sym typeface="Oswald"/>
              </a:rPr>
              <a:t>“</a:t>
            </a:r>
            <a:r>
              <a:rPr lang="en"/>
              <a:t>If the cache hits most of the time, then the processor seldom has to wait for the slow main memory, and the average access time is low.</a:t>
            </a:r>
            <a:r>
              <a:rPr lang="en" sz="3500">
                <a:latin typeface="Oswald"/>
                <a:ea typeface="Oswald"/>
                <a:cs typeface="Oswald"/>
                <a:sym typeface="Oswald"/>
              </a:rPr>
              <a:t>”</a:t>
            </a:r>
            <a:endParaRPr sz="3500">
              <a:latin typeface="Oswald"/>
              <a:ea typeface="Oswald"/>
              <a:cs typeface="Oswald"/>
              <a:sym typeface="Oswald"/>
            </a:endParaRPr>
          </a:p>
          <a:p>
            <a:pPr indent="0" lvl="0" marL="0" rtl="0" algn="l">
              <a:spcBef>
                <a:spcPts val="1000"/>
              </a:spcBef>
              <a:spcAft>
                <a:spcPts val="10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Design Questions​</a:t>
            </a:r>
            <a:endParaRPr/>
          </a:p>
        </p:txBody>
      </p:sp>
      <p:sp>
        <p:nvSpPr>
          <p:cNvPr id="266" name="Google Shape;26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87350" lvl="0" marL="787400" rtl="0" algn="l">
              <a:spcBef>
                <a:spcPts val="0"/>
              </a:spcBef>
              <a:spcAft>
                <a:spcPts val="0"/>
              </a:spcAft>
              <a:buClr>
                <a:schemeClr val="dk1"/>
              </a:buClr>
              <a:buSzPts val="2500"/>
              <a:buFont typeface="Avenir"/>
              <a:buChar char="●"/>
            </a:pPr>
            <a:r>
              <a:rPr lang="en" sz="3200">
                <a:solidFill>
                  <a:schemeClr val="dk1"/>
                </a:solidFill>
              </a:rPr>
              <a:t>What data is held in the cache?​</a:t>
            </a:r>
            <a:endParaRPr sz="3200">
              <a:solidFill>
                <a:schemeClr val="dk1"/>
              </a:solidFill>
            </a:endParaRPr>
          </a:p>
          <a:p>
            <a:pPr indent="-387350" lvl="0" marL="787400" rtl="0" algn="l">
              <a:spcBef>
                <a:spcPts val="0"/>
              </a:spcBef>
              <a:spcAft>
                <a:spcPts val="0"/>
              </a:spcAft>
              <a:buClr>
                <a:schemeClr val="dk1"/>
              </a:buClr>
              <a:buSzPts val="2500"/>
              <a:buFont typeface="Avenir"/>
              <a:buChar char="●"/>
            </a:pPr>
            <a:r>
              <a:rPr lang="en" sz="3200">
                <a:solidFill>
                  <a:schemeClr val="dk1"/>
                </a:solidFill>
              </a:rPr>
              <a:t>How is data found?​</a:t>
            </a:r>
            <a:endParaRPr sz="3200">
              <a:solidFill>
                <a:schemeClr val="dk1"/>
              </a:solidFill>
            </a:endParaRPr>
          </a:p>
          <a:p>
            <a:pPr indent="-387350" lvl="0" marL="787400" rtl="0" algn="l">
              <a:spcBef>
                <a:spcPts val="0"/>
              </a:spcBef>
              <a:spcAft>
                <a:spcPts val="0"/>
              </a:spcAft>
              <a:buClr>
                <a:schemeClr val="dk1"/>
              </a:buClr>
              <a:buSzPts val="2500"/>
              <a:buFont typeface="Avenir"/>
              <a:buChar char="●"/>
            </a:pPr>
            <a:r>
              <a:rPr lang="en" sz="3200">
                <a:solidFill>
                  <a:schemeClr val="dk1"/>
                </a:solidFill>
              </a:rPr>
              <a:t>What data is replaced?​</a:t>
            </a:r>
            <a:endParaRPr sz="3200">
              <a:solidFill>
                <a:schemeClr val="dk1"/>
              </a:solidFill>
            </a:endParaRPr>
          </a:p>
          <a:p>
            <a:pPr indent="-387350" lvl="0" marL="787400" rtl="0" algn="l">
              <a:spcBef>
                <a:spcPts val="0"/>
              </a:spcBef>
              <a:spcAft>
                <a:spcPts val="0"/>
              </a:spcAft>
              <a:buClr>
                <a:schemeClr val="dk1"/>
              </a:buClr>
              <a:buSzPts val="2500"/>
              <a:buFont typeface="Avenir"/>
              <a:buChar char="●"/>
            </a:pPr>
            <a:r>
              <a:rPr lang="en" sz="3200">
                <a:solidFill>
                  <a:schemeClr val="dk1"/>
                </a:solidFill>
              </a:rPr>
              <a:t>​</a:t>
            </a:r>
            <a:endParaRPr sz="3200">
              <a:solidFill>
                <a:schemeClr val="dk1"/>
              </a:solidFill>
            </a:endParaRPr>
          </a:p>
          <a:p>
            <a:pPr indent="-330200" lvl="0" marL="330200" rtl="0" algn="l">
              <a:spcBef>
                <a:spcPts val="0"/>
              </a:spcBef>
              <a:spcAft>
                <a:spcPts val="0"/>
              </a:spcAft>
              <a:buClr>
                <a:schemeClr val="dk1"/>
              </a:buClr>
              <a:buSzPts val="1100"/>
              <a:buFont typeface="Arial"/>
              <a:buNone/>
            </a:pPr>
            <a:r>
              <a:rPr lang="en" sz="3200">
                <a:solidFill>
                  <a:schemeClr val="dk1"/>
                </a:solidFill>
              </a:rPr>
              <a:t>​</a:t>
            </a:r>
            <a:endParaRPr sz="3200">
              <a:solidFill>
                <a:schemeClr val="dk1"/>
              </a:solidFill>
            </a:endParaRPr>
          </a:p>
          <a:p>
            <a:pPr indent="0" lvl="0" marL="330200" rtl="0" algn="l">
              <a:spcBef>
                <a:spcPts val="0"/>
              </a:spcBef>
              <a:spcAft>
                <a:spcPts val="0"/>
              </a:spcAft>
              <a:buClr>
                <a:schemeClr val="dk1"/>
              </a:buClr>
              <a:buSzPts val="1100"/>
              <a:buFont typeface="Arial"/>
              <a:buNone/>
            </a:pPr>
            <a:r>
              <a:rPr b="1" lang="en" sz="2400">
                <a:solidFill>
                  <a:srgbClr val="0070C0"/>
                </a:solidFill>
              </a:rPr>
              <a:t>Focus on data loads, but stores follow same principles</a:t>
            </a:r>
            <a:r>
              <a:rPr lang="en" sz="2400">
                <a:solidFill>
                  <a:srgbClr val="0070C0"/>
                </a:solidFill>
              </a:rPr>
              <a:t>​</a:t>
            </a:r>
            <a:endParaRPr sz="2400">
              <a:solidFill>
                <a:srgbClr val="0070C0"/>
              </a:solidFill>
            </a:endParaRPr>
          </a:p>
          <a:p>
            <a:pPr indent="0" lvl="0" marL="0" rtl="0" algn="l">
              <a:spcBef>
                <a:spcPts val="0"/>
              </a:spcBef>
              <a:spcAft>
                <a:spcPts val="10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data is held in the cache?​</a:t>
            </a:r>
            <a:endParaRPr/>
          </a:p>
        </p:txBody>
      </p:sp>
      <p:sp>
        <p:nvSpPr>
          <p:cNvPr id="272" name="Google Shape;27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39725" lvl="0" marL="787400" rtl="0" algn="l">
              <a:spcBef>
                <a:spcPts val="0"/>
              </a:spcBef>
              <a:spcAft>
                <a:spcPts val="0"/>
              </a:spcAft>
              <a:buClr>
                <a:schemeClr val="dk1"/>
              </a:buClr>
              <a:buSzPct val="78125"/>
              <a:buFont typeface="Avenir"/>
              <a:buChar char="●"/>
            </a:pPr>
            <a:r>
              <a:rPr lang="en" sz="3200">
                <a:solidFill>
                  <a:schemeClr val="dk1"/>
                </a:solidFill>
              </a:rPr>
              <a:t>An ideal cache would anticipate all of the data needed by the processor and fetch it from main memory ahead of time so that the cache has a zero miss rate.</a:t>
            </a:r>
            <a:endParaRPr sz="3200">
              <a:solidFill>
                <a:schemeClr val="dk1"/>
              </a:solidFill>
            </a:endParaRPr>
          </a:p>
          <a:p>
            <a:pPr indent="-339725" lvl="0" marL="787400" rtl="0" algn="l">
              <a:spcBef>
                <a:spcPts val="0"/>
              </a:spcBef>
              <a:spcAft>
                <a:spcPts val="0"/>
              </a:spcAft>
              <a:buClr>
                <a:schemeClr val="dk1"/>
              </a:buClr>
              <a:buSzPct val="78125"/>
              <a:buFont typeface="Avenir"/>
              <a:buChar char="●"/>
            </a:pPr>
            <a:r>
              <a:rPr lang="en" sz="3200">
                <a:solidFill>
                  <a:schemeClr val="dk1"/>
                </a:solidFill>
              </a:rPr>
              <a:t>But impossible to predict future​</a:t>
            </a:r>
            <a:endParaRPr sz="3200">
              <a:solidFill>
                <a:schemeClr val="dk1"/>
              </a:solidFill>
            </a:endParaRPr>
          </a:p>
          <a:p>
            <a:pPr indent="-339725" lvl="0" marL="787400" rtl="0" algn="l">
              <a:spcBef>
                <a:spcPts val="0"/>
              </a:spcBef>
              <a:spcAft>
                <a:spcPts val="0"/>
              </a:spcAft>
              <a:buClr>
                <a:schemeClr val="dk1"/>
              </a:buClr>
              <a:buSzPct val="78125"/>
              <a:buFont typeface="Avenir"/>
              <a:buChar char="●"/>
            </a:pPr>
            <a:r>
              <a:rPr lang="en" sz="3200">
                <a:solidFill>
                  <a:schemeClr val="dk1"/>
                </a:solidFill>
              </a:rPr>
              <a:t>Use past to predict future – temporal and spatial locality:​</a:t>
            </a:r>
            <a:endParaRPr sz="3200">
              <a:solidFill>
                <a:schemeClr val="dk1"/>
              </a:solidFill>
            </a:endParaRPr>
          </a:p>
          <a:p>
            <a:pPr indent="-326389" lvl="0" marL="1181100" rtl="0" algn="l">
              <a:spcBef>
                <a:spcPts val="0"/>
              </a:spcBef>
              <a:spcAft>
                <a:spcPts val="0"/>
              </a:spcAft>
              <a:buClr>
                <a:schemeClr val="dk1"/>
              </a:buClr>
              <a:buSzPct val="78571"/>
              <a:buFont typeface="Arial"/>
              <a:buChar char="●"/>
            </a:pPr>
            <a:r>
              <a:rPr b="1" lang="en" sz="2800">
                <a:solidFill>
                  <a:srgbClr val="0070C0"/>
                </a:solidFill>
              </a:rPr>
              <a:t>Temporal locality:</a:t>
            </a:r>
            <a:r>
              <a:rPr lang="en" sz="2800">
                <a:solidFill>
                  <a:schemeClr val="dk1"/>
                </a:solidFill>
              </a:rPr>
              <a:t> copy newly accessed data into cache​</a:t>
            </a:r>
            <a:endParaRPr sz="2800">
              <a:solidFill>
                <a:schemeClr val="dk1"/>
              </a:solidFill>
            </a:endParaRPr>
          </a:p>
          <a:p>
            <a:pPr indent="-326389" lvl="0" marL="1181100" rtl="0" algn="l">
              <a:spcBef>
                <a:spcPts val="0"/>
              </a:spcBef>
              <a:spcAft>
                <a:spcPts val="0"/>
              </a:spcAft>
              <a:buClr>
                <a:schemeClr val="dk1"/>
              </a:buClr>
              <a:buSzPct val="78571"/>
              <a:buFont typeface="Arial"/>
              <a:buChar char="●"/>
            </a:pPr>
            <a:r>
              <a:rPr b="1" lang="en" sz="2800">
                <a:solidFill>
                  <a:srgbClr val="0070C0"/>
                </a:solidFill>
              </a:rPr>
              <a:t>Spatial locality:</a:t>
            </a:r>
            <a:r>
              <a:rPr lang="en" sz="2800">
                <a:solidFill>
                  <a:srgbClr val="0070C0"/>
                </a:solidFill>
              </a:rPr>
              <a:t> </a:t>
            </a:r>
            <a:r>
              <a:rPr lang="en" sz="2800">
                <a:solidFill>
                  <a:schemeClr val="dk1"/>
                </a:solidFill>
              </a:rPr>
              <a:t>copy neighboring data into cache too​</a:t>
            </a:r>
            <a:endParaRPr sz="28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Block/Cache Line</a:t>
            </a:r>
            <a:endParaRPr/>
          </a:p>
        </p:txBody>
      </p:sp>
      <p:sp>
        <p:nvSpPr>
          <p:cNvPr id="278" name="Google Shape;27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When the cache fetches one word from memory, it may also fetch several adjacent words. This group of words is called a cache block or cache line.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Systems</a:t>
            </a:r>
            <a:endParaRPr/>
          </a:p>
        </p:txBody>
      </p:sp>
      <p:sp>
        <p:nvSpPr>
          <p:cNvPr id="163" name="Google Shape;16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787400" rtl="0" algn="l">
              <a:spcBef>
                <a:spcPts val="0"/>
              </a:spcBef>
              <a:spcAft>
                <a:spcPts val="0"/>
              </a:spcAft>
              <a:buClr>
                <a:schemeClr val="dk1"/>
              </a:buClr>
              <a:buSzPts val="2100"/>
              <a:buFont typeface="Arial"/>
              <a:buChar char="●"/>
            </a:pPr>
            <a:r>
              <a:rPr b="1" lang="en">
                <a:solidFill>
                  <a:schemeClr val="dk1"/>
                </a:solidFill>
              </a:rPr>
              <a:t>Introduction</a:t>
            </a:r>
            <a:r>
              <a:rPr lang="en">
                <a:solidFill>
                  <a:schemeClr val="dk1"/>
                </a:solidFill>
              </a:rPr>
              <a:t>​</a:t>
            </a:r>
            <a:endParaRPr>
              <a:solidFill>
                <a:schemeClr val="dk1"/>
              </a:solidFill>
            </a:endParaRPr>
          </a:p>
          <a:p>
            <a:pPr indent="-361950" lvl="0" marL="787400" rtl="0" algn="l">
              <a:spcBef>
                <a:spcPts val="0"/>
              </a:spcBef>
              <a:spcAft>
                <a:spcPts val="0"/>
              </a:spcAft>
              <a:buClr>
                <a:schemeClr val="dk1"/>
              </a:buClr>
              <a:buSzPts val="2100"/>
              <a:buFont typeface="Arial"/>
              <a:buChar char="●"/>
            </a:pPr>
            <a:r>
              <a:rPr b="1" lang="en">
                <a:solidFill>
                  <a:schemeClr val="dk1"/>
                </a:solidFill>
              </a:rPr>
              <a:t>Memory System Performance Analysis</a:t>
            </a:r>
            <a:r>
              <a:rPr lang="en">
                <a:solidFill>
                  <a:schemeClr val="dk1"/>
                </a:solidFill>
              </a:rPr>
              <a:t>​</a:t>
            </a:r>
            <a:endParaRPr>
              <a:solidFill>
                <a:schemeClr val="dk1"/>
              </a:solidFill>
            </a:endParaRPr>
          </a:p>
          <a:p>
            <a:pPr indent="-361950" lvl="0" marL="787400" rtl="0" algn="l">
              <a:spcBef>
                <a:spcPts val="0"/>
              </a:spcBef>
              <a:spcAft>
                <a:spcPts val="0"/>
              </a:spcAft>
              <a:buClr>
                <a:schemeClr val="dk1"/>
              </a:buClr>
              <a:buSzPts val="2100"/>
              <a:buFont typeface="Arial"/>
              <a:buChar char="●"/>
            </a:pPr>
            <a:r>
              <a:rPr b="1" lang="en">
                <a:solidFill>
                  <a:schemeClr val="dk1"/>
                </a:solidFill>
              </a:rPr>
              <a:t>Caches</a:t>
            </a:r>
            <a:r>
              <a:rPr lang="en">
                <a:solidFill>
                  <a:schemeClr val="dk1"/>
                </a:solidFill>
              </a:rPr>
              <a:t>​</a:t>
            </a:r>
            <a:endParaRPr>
              <a:solidFill>
                <a:schemeClr val="dk1"/>
              </a:solidFill>
            </a:endParaRPr>
          </a:p>
          <a:p>
            <a:pPr indent="-361950" lvl="0" marL="787400" rtl="0" algn="l">
              <a:spcBef>
                <a:spcPts val="0"/>
              </a:spcBef>
              <a:spcAft>
                <a:spcPts val="0"/>
              </a:spcAft>
              <a:buClr>
                <a:schemeClr val="dk1"/>
              </a:buClr>
              <a:buSzPts val="2100"/>
              <a:buFont typeface="Arial"/>
              <a:buChar char="●"/>
            </a:pPr>
            <a:r>
              <a:rPr b="1" lang="en">
                <a:solidFill>
                  <a:schemeClr val="dk1"/>
                </a:solidFill>
              </a:rPr>
              <a:t>Virtual Memory</a:t>
            </a:r>
            <a:r>
              <a:rPr lang="en">
                <a:solidFill>
                  <a:schemeClr val="dk1"/>
                </a:solidFill>
              </a:rPr>
              <a:t>​</a:t>
            </a:r>
            <a:endParaRPr>
              <a:solidFill>
                <a:schemeClr val="dk1"/>
              </a:solidFill>
            </a:endParaRPr>
          </a:p>
          <a:p>
            <a:pPr indent="-361950" lvl="0" marL="787400" rtl="0" algn="l">
              <a:spcBef>
                <a:spcPts val="0"/>
              </a:spcBef>
              <a:spcAft>
                <a:spcPts val="0"/>
              </a:spcAft>
              <a:buClr>
                <a:schemeClr val="dk1"/>
              </a:buClr>
              <a:buSzPts val="2100"/>
              <a:buFont typeface="Arial"/>
              <a:buChar char="●"/>
            </a:pPr>
            <a:r>
              <a:rPr b="1" lang="en">
                <a:solidFill>
                  <a:schemeClr val="dk1"/>
                </a:solidFill>
              </a:rPr>
              <a:t>Memory-Mapped I/O</a:t>
            </a:r>
            <a:r>
              <a:rPr lang="en">
                <a:solidFill>
                  <a:schemeClr val="dk1"/>
                </a:solidFill>
              </a:rPr>
              <a:t>​</a:t>
            </a:r>
            <a:endParaRPr>
              <a:solidFill>
                <a:schemeClr val="dk1"/>
              </a:solidFill>
            </a:endParaRPr>
          </a:p>
          <a:p>
            <a:pPr indent="-361950" lvl="0" marL="787400" rtl="0" algn="l">
              <a:spcBef>
                <a:spcPts val="0"/>
              </a:spcBef>
              <a:spcAft>
                <a:spcPts val="0"/>
              </a:spcAft>
              <a:buClr>
                <a:schemeClr val="dk1"/>
              </a:buClr>
              <a:buSzPts val="2100"/>
              <a:buFont typeface="Arial"/>
              <a:buChar char="●"/>
            </a:pPr>
            <a:r>
              <a:rPr b="1" lang="en">
                <a:solidFill>
                  <a:schemeClr val="dk1"/>
                </a:solidFill>
              </a:rPr>
              <a:t>Summary</a:t>
            </a:r>
            <a:r>
              <a:rPr lang="en">
                <a:solidFill>
                  <a:schemeClr val="dk1"/>
                </a:solidFill>
              </a:rPr>
              <a:t>​</a:t>
            </a:r>
            <a:endParaRPr/>
          </a:p>
        </p:txBody>
      </p:sp>
      <p:pic>
        <p:nvPicPr>
          <p:cNvPr id="164" name="Google Shape;164;p18"/>
          <p:cNvPicPr preferRelativeResize="0"/>
          <p:nvPr/>
        </p:nvPicPr>
        <p:blipFill>
          <a:blip r:embed="rId3">
            <a:alphaModFix/>
          </a:blip>
          <a:stretch>
            <a:fillRect/>
          </a:stretch>
        </p:blipFill>
        <p:spPr>
          <a:xfrm>
            <a:off x="6239800" y="680199"/>
            <a:ext cx="1601075" cy="4360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Terminology​</a:t>
            </a:r>
            <a:endParaRPr/>
          </a:p>
        </p:txBody>
      </p:sp>
      <p:sp>
        <p:nvSpPr>
          <p:cNvPr id="284" name="Google Shape;28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21944" lvl="0" marL="787400" rtl="0" algn="l">
              <a:spcBef>
                <a:spcPts val="0"/>
              </a:spcBef>
              <a:spcAft>
                <a:spcPts val="0"/>
              </a:spcAft>
              <a:buClr>
                <a:schemeClr val="dk1"/>
              </a:buClr>
              <a:buSzPct val="77777"/>
              <a:buFont typeface="Arial"/>
              <a:buChar char="●"/>
            </a:pPr>
            <a:r>
              <a:rPr b="1" lang="en" sz="2700">
                <a:solidFill>
                  <a:srgbClr val="0070C0"/>
                </a:solidFill>
              </a:rPr>
              <a:t>Capacity (</a:t>
            </a:r>
            <a:r>
              <a:rPr b="1" i="1" lang="en" sz="2700">
                <a:solidFill>
                  <a:srgbClr val="0070C0"/>
                </a:solidFill>
              </a:rPr>
              <a:t>C</a:t>
            </a:r>
            <a:r>
              <a:rPr b="1" lang="en" sz="2700">
                <a:solidFill>
                  <a:srgbClr val="0070C0"/>
                </a:solidFill>
              </a:rPr>
              <a:t>): </a:t>
            </a:r>
            <a:r>
              <a:rPr lang="en" sz="2700">
                <a:solidFill>
                  <a:srgbClr val="0070C0"/>
                </a:solidFill>
              </a:rPr>
              <a:t>​</a:t>
            </a:r>
            <a:endParaRPr sz="2700">
              <a:solidFill>
                <a:srgbClr val="0070C0"/>
              </a:solidFill>
            </a:endParaRPr>
          </a:p>
          <a:p>
            <a:pPr indent="-310832" lvl="0" marL="1181100" rtl="0" algn="l">
              <a:spcBef>
                <a:spcPts val="0"/>
              </a:spcBef>
              <a:spcAft>
                <a:spcPts val="0"/>
              </a:spcAft>
              <a:buClr>
                <a:schemeClr val="dk1"/>
              </a:buClr>
              <a:buSzPct val="77083"/>
              <a:buFont typeface="Avenir"/>
              <a:buChar char="●"/>
            </a:pPr>
            <a:r>
              <a:rPr lang="en" sz="2400">
                <a:solidFill>
                  <a:schemeClr val="dk1"/>
                </a:solidFill>
              </a:rPr>
              <a:t>A cache holds commonly used memory data. The number of data bytes that it can hold​ is called capacity.</a:t>
            </a:r>
            <a:endParaRPr sz="2400">
              <a:solidFill>
                <a:schemeClr val="dk1"/>
              </a:solidFill>
            </a:endParaRPr>
          </a:p>
          <a:p>
            <a:pPr indent="-321944" lvl="0" marL="787400" rtl="0" algn="l">
              <a:spcBef>
                <a:spcPts val="0"/>
              </a:spcBef>
              <a:spcAft>
                <a:spcPts val="0"/>
              </a:spcAft>
              <a:buClr>
                <a:schemeClr val="dk1"/>
              </a:buClr>
              <a:buSzPct val="77777"/>
              <a:buFont typeface="Arial"/>
              <a:buChar char="●"/>
            </a:pPr>
            <a:r>
              <a:rPr b="1" lang="en" sz="2700">
                <a:solidFill>
                  <a:srgbClr val="0070C0"/>
                </a:solidFill>
              </a:rPr>
              <a:t>Block size (</a:t>
            </a:r>
            <a:r>
              <a:rPr b="1" i="1" lang="en" sz="2700">
                <a:solidFill>
                  <a:srgbClr val="0070C0"/>
                </a:solidFill>
              </a:rPr>
              <a:t>b</a:t>
            </a:r>
            <a:r>
              <a:rPr b="1" lang="en" sz="2700">
                <a:solidFill>
                  <a:srgbClr val="0070C0"/>
                </a:solidFill>
              </a:rPr>
              <a:t>): </a:t>
            </a:r>
            <a:r>
              <a:rPr lang="en" sz="2700">
                <a:solidFill>
                  <a:srgbClr val="0070C0"/>
                </a:solidFill>
              </a:rPr>
              <a:t>​</a:t>
            </a:r>
            <a:endParaRPr sz="2700">
              <a:solidFill>
                <a:srgbClr val="0070C0"/>
              </a:solidFill>
            </a:endParaRPr>
          </a:p>
          <a:p>
            <a:pPr indent="-310832" lvl="0" marL="1181100" rtl="0" algn="l">
              <a:spcBef>
                <a:spcPts val="0"/>
              </a:spcBef>
              <a:spcAft>
                <a:spcPts val="0"/>
              </a:spcAft>
              <a:buClr>
                <a:schemeClr val="dk1"/>
              </a:buClr>
              <a:buSzPct val="77083"/>
              <a:buFont typeface="Avenir"/>
              <a:buChar char="●"/>
            </a:pPr>
            <a:r>
              <a:rPr lang="en" sz="2400">
                <a:solidFill>
                  <a:schemeClr val="dk1"/>
                </a:solidFill>
              </a:rPr>
              <a:t>bytes of data brought into cache at once​</a:t>
            </a:r>
            <a:endParaRPr sz="2400">
              <a:solidFill>
                <a:schemeClr val="dk1"/>
              </a:solidFill>
            </a:endParaRPr>
          </a:p>
          <a:p>
            <a:pPr indent="-321944" lvl="0" marL="787400" rtl="0" algn="l">
              <a:spcBef>
                <a:spcPts val="0"/>
              </a:spcBef>
              <a:spcAft>
                <a:spcPts val="0"/>
              </a:spcAft>
              <a:buClr>
                <a:schemeClr val="dk1"/>
              </a:buClr>
              <a:buSzPct val="77777"/>
              <a:buFont typeface="Arial"/>
              <a:buChar char="●"/>
            </a:pPr>
            <a:r>
              <a:rPr b="1" lang="en" sz="2700">
                <a:solidFill>
                  <a:srgbClr val="0070C0"/>
                </a:solidFill>
              </a:rPr>
              <a:t>Number of blocks (</a:t>
            </a:r>
            <a:r>
              <a:rPr b="1" i="1" lang="en" sz="2700">
                <a:solidFill>
                  <a:srgbClr val="0070C0"/>
                </a:solidFill>
              </a:rPr>
              <a:t>B = C/b</a:t>
            </a:r>
            <a:r>
              <a:rPr b="1" lang="en" sz="2700">
                <a:solidFill>
                  <a:srgbClr val="0070C0"/>
                </a:solidFill>
              </a:rPr>
              <a:t>): </a:t>
            </a:r>
            <a:r>
              <a:rPr lang="en" sz="2700">
                <a:solidFill>
                  <a:srgbClr val="0070C0"/>
                </a:solidFill>
              </a:rPr>
              <a:t>​</a:t>
            </a:r>
            <a:endParaRPr sz="2700">
              <a:solidFill>
                <a:srgbClr val="0070C0"/>
              </a:solidFill>
            </a:endParaRPr>
          </a:p>
          <a:p>
            <a:pPr indent="-310832" lvl="0" marL="1181100" rtl="0" algn="l">
              <a:spcBef>
                <a:spcPts val="0"/>
              </a:spcBef>
              <a:spcAft>
                <a:spcPts val="0"/>
              </a:spcAft>
              <a:buClr>
                <a:schemeClr val="dk1"/>
              </a:buClr>
              <a:buSzPct val="77083"/>
              <a:buFont typeface="Avenir"/>
              <a:buChar char="●"/>
            </a:pPr>
            <a:r>
              <a:rPr lang="en" sz="2400">
                <a:solidFill>
                  <a:schemeClr val="dk1"/>
                </a:solidFill>
              </a:rPr>
              <a:t>number of blocks in cache: </a:t>
            </a:r>
            <a:r>
              <a:rPr i="1" lang="en" sz="2400">
                <a:solidFill>
                  <a:schemeClr val="dk1"/>
                </a:solidFill>
              </a:rPr>
              <a:t>B</a:t>
            </a:r>
            <a:r>
              <a:rPr lang="en" sz="2400">
                <a:solidFill>
                  <a:schemeClr val="dk1"/>
                </a:solidFill>
              </a:rPr>
              <a:t> = </a:t>
            </a:r>
            <a:r>
              <a:rPr i="1" lang="en" sz="2400">
                <a:solidFill>
                  <a:schemeClr val="dk1"/>
                </a:solidFill>
              </a:rPr>
              <a:t>C</a:t>
            </a:r>
            <a:r>
              <a:rPr lang="en" sz="2400">
                <a:solidFill>
                  <a:schemeClr val="dk1"/>
                </a:solidFill>
              </a:rPr>
              <a:t>/</a:t>
            </a:r>
            <a:r>
              <a:rPr i="1" lang="en" sz="2400">
                <a:solidFill>
                  <a:schemeClr val="dk1"/>
                </a:solidFill>
              </a:rPr>
              <a:t>b</a:t>
            </a:r>
            <a:r>
              <a:rPr lang="en" sz="2400">
                <a:solidFill>
                  <a:schemeClr val="dk1"/>
                </a:solidFill>
              </a:rPr>
              <a:t>​</a:t>
            </a:r>
            <a:endParaRPr sz="2400">
              <a:solidFill>
                <a:schemeClr val="dk1"/>
              </a:solidFill>
            </a:endParaRPr>
          </a:p>
          <a:p>
            <a:pPr indent="-321944" lvl="0" marL="787400" rtl="0" algn="l">
              <a:spcBef>
                <a:spcPts val="0"/>
              </a:spcBef>
              <a:spcAft>
                <a:spcPts val="0"/>
              </a:spcAft>
              <a:buClr>
                <a:schemeClr val="dk1"/>
              </a:buClr>
              <a:buSzPct val="77777"/>
              <a:buFont typeface="Arial"/>
              <a:buChar char="●"/>
            </a:pPr>
            <a:r>
              <a:rPr b="1" lang="en" sz="2700">
                <a:solidFill>
                  <a:srgbClr val="0070C0"/>
                </a:solidFill>
              </a:rPr>
              <a:t>Degree of associativity (</a:t>
            </a:r>
            <a:r>
              <a:rPr b="1" i="1" lang="en" sz="2700">
                <a:solidFill>
                  <a:srgbClr val="0070C0"/>
                </a:solidFill>
              </a:rPr>
              <a:t>N</a:t>
            </a:r>
            <a:r>
              <a:rPr b="1" lang="en" sz="2700">
                <a:solidFill>
                  <a:srgbClr val="0070C0"/>
                </a:solidFill>
              </a:rPr>
              <a:t>): </a:t>
            </a:r>
            <a:r>
              <a:rPr lang="en" sz="2700">
                <a:solidFill>
                  <a:srgbClr val="0070C0"/>
                </a:solidFill>
              </a:rPr>
              <a:t>​</a:t>
            </a:r>
            <a:endParaRPr sz="2700">
              <a:solidFill>
                <a:srgbClr val="0070C0"/>
              </a:solidFill>
            </a:endParaRPr>
          </a:p>
          <a:p>
            <a:pPr indent="-310832" lvl="0" marL="1181100" rtl="0" algn="l">
              <a:spcBef>
                <a:spcPts val="0"/>
              </a:spcBef>
              <a:spcAft>
                <a:spcPts val="0"/>
              </a:spcAft>
              <a:buClr>
                <a:schemeClr val="dk1"/>
              </a:buClr>
              <a:buSzPct val="77083"/>
              <a:buFont typeface="Avenir"/>
              <a:buChar char="●"/>
            </a:pPr>
            <a:r>
              <a:rPr lang="en" sz="2400">
                <a:solidFill>
                  <a:schemeClr val="dk1"/>
                </a:solidFill>
              </a:rPr>
              <a:t>number of blocks in a set​</a:t>
            </a:r>
            <a:endParaRPr sz="2400">
              <a:solidFill>
                <a:schemeClr val="dk1"/>
              </a:solidFill>
            </a:endParaRPr>
          </a:p>
          <a:p>
            <a:pPr indent="-321944" lvl="0" marL="787400" rtl="0" algn="l">
              <a:spcBef>
                <a:spcPts val="0"/>
              </a:spcBef>
              <a:spcAft>
                <a:spcPts val="0"/>
              </a:spcAft>
              <a:buClr>
                <a:schemeClr val="dk1"/>
              </a:buClr>
              <a:buSzPct val="77777"/>
              <a:buFont typeface="Arial"/>
              <a:buChar char="●"/>
            </a:pPr>
            <a:r>
              <a:rPr b="1" lang="en" sz="2700">
                <a:solidFill>
                  <a:srgbClr val="0070C0"/>
                </a:solidFill>
              </a:rPr>
              <a:t>Number of sets (</a:t>
            </a:r>
            <a:r>
              <a:rPr b="1" i="1" lang="en" sz="2700">
                <a:solidFill>
                  <a:srgbClr val="0070C0"/>
                </a:solidFill>
              </a:rPr>
              <a:t>S = B/N</a:t>
            </a:r>
            <a:r>
              <a:rPr b="1" lang="en" sz="2700">
                <a:solidFill>
                  <a:srgbClr val="0070C0"/>
                </a:solidFill>
              </a:rPr>
              <a:t>): </a:t>
            </a:r>
            <a:r>
              <a:rPr lang="en" sz="2700">
                <a:solidFill>
                  <a:srgbClr val="0070C0"/>
                </a:solidFill>
              </a:rPr>
              <a:t>​</a:t>
            </a:r>
            <a:endParaRPr sz="2700">
              <a:solidFill>
                <a:srgbClr val="0070C0"/>
              </a:solidFill>
            </a:endParaRPr>
          </a:p>
          <a:p>
            <a:pPr indent="-310832" lvl="0" marL="1181100" rtl="0" algn="l">
              <a:spcBef>
                <a:spcPts val="0"/>
              </a:spcBef>
              <a:spcAft>
                <a:spcPts val="0"/>
              </a:spcAft>
              <a:buClr>
                <a:schemeClr val="dk1"/>
              </a:buClr>
              <a:buSzPct val="77083"/>
              <a:buFont typeface="Avenir"/>
              <a:buChar char="●"/>
            </a:pPr>
            <a:r>
              <a:rPr lang="en" sz="2400">
                <a:solidFill>
                  <a:schemeClr val="dk1"/>
                </a:solidFill>
              </a:rPr>
              <a:t>each memory address maps to exactly one cache set ​</a:t>
            </a:r>
            <a:endParaRPr sz="24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General Working Principle of Cache</a:t>
            </a:r>
            <a:endParaRPr/>
          </a:p>
        </p:txBody>
      </p:sp>
      <p:sp>
        <p:nvSpPr>
          <p:cNvPr id="290" name="Google Shape;290;p37"/>
          <p:cNvSpPr txBox="1"/>
          <p:nvPr>
            <p:ph idx="1" type="body"/>
          </p:nvPr>
        </p:nvSpPr>
        <p:spPr>
          <a:xfrm>
            <a:off x="246600" y="863550"/>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3600">
                <a:latin typeface="Oswald"/>
                <a:ea typeface="Oswald"/>
                <a:cs typeface="Oswald"/>
                <a:sym typeface="Oswald"/>
              </a:rPr>
              <a:t>“</a:t>
            </a:r>
            <a:r>
              <a:rPr lang="en" sz="2200"/>
              <a:t>When the processor attempts to access data, it first checks the cache for the data. If the cache hits, the data is available immediately. If the cache misses, the processor fetches the data from main memory and places it in the cache for future use. To accommodate the new data, the cache must replace old data.</a:t>
            </a:r>
            <a:r>
              <a:rPr lang="en" sz="3600">
                <a:latin typeface="Oswald"/>
                <a:ea typeface="Oswald"/>
                <a:cs typeface="Oswald"/>
                <a:sym typeface="Oswald"/>
              </a:rPr>
              <a:t>”</a:t>
            </a:r>
            <a:endParaRPr sz="3600">
              <a:latin typeface="Oswald"/>
              <a:ea typeface="Oswald"/>
              <a:cs typeface="Oswald"/>
              <a:sym typeface="Oswald"/>
            </a:endParaRPr>
          </a:p>
          <a:p>
            <a:pPr indent="0" lvl="0" marL="0" rtl="0" algn="l">
              <a:spcBef>
                <a:spcPts val="1000"/>
              </a:spcBef>
              <a:spcAft>
                <a:spcPts val="0"/>
              </a:spcAft>
              <a:buNone/>
            </a:pPr>
            <a:r>
              <a:t/>
            </a:r>
            <a:endParaRPr sz="3600">
              <a:latin typeface="Oswald"/>
              <a:ea typeface="Oswald"/>
              <a:cs typeface="Oswald"/>
              <a:sym typeface="Oswald"/>
            </a:endParaRPr>
          </a:p>
          <a:p>
            <a:pPr indent="0" lvl="0" marL="0" rtl="0" algn="l">
              <a:spcBef>
                <a:spcPts val="1000"/>
              </a:spcBef>
              <a:spcAft>
                <a:spcPts val="1000"/>
              </a:spcAft>
              <a:buNone/>
            </a:pPr>
            <a:r>
              <a:rPr lang="en" sz="2300">
                <a:latin typeface="Oswald"/>
                <a:ea typeface="Oswald"/>
                <a:cs typeface="Oswald"/>
                <a:sym typeface="Oswald"/>
              </a:rPr>
              <a:t>Caches use spatial and temporal locality to predict what data will be needed next. If a program accesses data in a random order, it would not benefit from a cache.</a:t>
            </a:r>
            <a:endParaRPr sz="2300">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is data found?​</a:t>
            </a:r>
            <a:endParaRPr/>
          </a:p>
        </p:txBody>
      </p:sp>
      <p:sp>
        <p:nvSpPr>
          <p:cNvPr id="296" name="Google Shape;29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787400" rtl="0" algn="l">
              <a:spcBef>
                <a:spcPts val="0"/>
              </a:spcBef>
              <a:spcAft>
                <a:spcPts val="0"/>
              </a:spcAft>
              <a:buClr>
                <a:schemeClr val="dk1"/>
              </a:buClr>
              <a:buSzPts val="1500"/>
              <a:buFont typeface="Avenir"/>
              <a:buChar char="●"/>
            </a:pPr>
            <a:r>
              <a:rPr lang="en" sz="1500">
                <a:solidFill>
                  <a:schemeClr val="dk1"/>
                </a:solidFill>
              </a:rPr>
              <a:t>A cache is organized into </a:t>
            </a:r>
            <a:r>
              <a:rPr i="1" lang="en" sz="1500">
                <a:solidFill>
                  <a:schemeClr val="dk1"/>
                </a:solidFill>
              </a:rPr>
              <a:t>S</a:t>
            </a:r>
            <a:r>
              <a:rPr lang="en" sz="1500">
                <a:solidFill>
                  <a:schemeClr val="dk1"/>
                </a:solidFill>
              </a:rPr>
              <a:t> sets, each of which holds one or more blocks of data.</a:t>
            </a:r>
            <a:endParaRPr sz="1500">
              <a:solidFill>
                <a:schemeClr val="dk1"/>
              </a:solidFill>
            </a:endParaRPr>
          </a:p>
          <a:p>
            <a:pPr indent="-323850" lvl="0" marL="787400" rtl="0" algn="l">
              <a:spcBef>
                <a:spcPts val="0"/>
              </a:spcBef>
              <a:spcAft>
                <a:spcPts val="0"/>
              </a:spcAft>
              <a:buClr>
                <a:schemeClr val="dk1"/>
              </a:buClr>
              <a:buSzPts val="1500"/>
              <a:buFont typeface="Verdana"/>
              <a:buChar char="●"/>
            </a:pPr>
            <a:r>
              <a:rPr lang="en" sz="1500">
                <a:solidFill>
                  <a:schemeClr val="dk1"/>
                </a:solidFill>
              </a:rPr>
              <a:t>The relationship between the address of data in main memory and the location of that data in the cache is called the </a:t>
            </a:r>
            <a:r>
              <a:rPr b="1" lang="en" sz="1400">
                <a:solidFill>
                  <a:srgbClr val="1155CC"/>
                </a:solidFill>
              </a:rPr>
              <a:t>mapping</a:t>
            </a:r>
            <a:r>
              <a:rPr lang="en" sz="1500">
                <a:solidFill>
                  <a:schemeClr val="dk1"/>
                </a:solidFill>
              </a:rPr>
              <a:t>.</a:t>
            </a:r>
            <a:endParaRPr sz="1500">
              <a:solidFill>
                <a:schemeClr val="dk1"/>
              </a:solidFill>
            </a:endParaRPr>
          </a:p>
          <a:p>
            <a:pPr indent="-323850" lvl="0" marL="787400" rtl="0" algn="l">
              <a:spcBef>
                <a:spcPts val="0"/>
              </a:spcBef>
              <a:spcAft>
                <a:spcPts val="0"/>
              </a:spcAft>
              <a:buClr>
                <a:schemeClr val="dk1"/>
              </a:buClr>
              <a:buSzPts val="1500"/>
              <a:buFont typeface="Avenir"/>
              <a:buChar char="●"/>
            </a:pPr>
            <a:r>
              <a:rPr lang="en" sz="1500">
                <a:solidFill>
                  <a:schemeClr val="dk1"/>
                </a:solidFill>
              </a:rPr>
              <a:t>Each memory address maps to exactly one set​</a:t>
            </a:r>
            <a:endParaRPr sz="1500">
              <a:solidFill>
                <a:schemeClr val="dk1"/>
              </a:solidFill>
            </a:endParaRPr>
          </a:p>
          <a:p>
            <a:pPr indent="-323850" lvl="0" marL="787400" rtl="0" algn="l">
              <a:spcBef>
                <a:spcPts val="0"/>
              </a:spcBef>
              <a:spcAft>
                <a:spcPts val="0"/>
              </a:spcAft>
              <a:buClr>
                <a:schemeClr val="dk1"/>
              </a:buClr>
              <a:buSzPts val="1500"/>
              <a:buFont typeface="Avenir"/>
              <a:buChar char="●"/>
            </a:pPr>
            <a:r>
              <a:rPr lang="en" sz="1500">
                <a:solidFill>
                  <a:schemeClr val="dk1"/>
                </a:solidFill>
              </a:rPr>
              <a:t>Caches categorized by # of blocks in a set:​</a:t>
            </a:r>
            <a:endParaRPr sz="1500">
              <a:solidFill>
                <a:schemeClr val="dk1"/>
              </a:solidFill>
            </a:endParaRPr>
          </a:p>
          <a:p>
            <a:pPr indent="-323850" lvl="0" marL="1181100" rtl="0" algn="l">
              <a:spcBef>
                <a:spcPts val="0"/>
              </a:spcBef>
              <a:spcAft>
                <a:spcPts val="0"/>
              </a:spcAft>
              <a:buClr>
                <a:schemeClr val="dk1"/>
              </a:buClr>
              <a:buSzPts val="1500"/>
              <a:buFont typeface="Arial"/>
              <a:buChar char="●"/>
            </a:pPr>
            <a:r>
              <a:rPr b="1" lang="en" sz="1500">
                <a:solidFill>
                  <a:srgbClr val="0070C0"/>
                </a:solidFill>
              </a:rPr>
              <a:t>Direct mapped:</a:t>
            </a:r>
            <a:r>
              <a:rPr lang="en" sz="1500">
                <a:solidFill>
                  <a:srgbClr val="4F81BD"/>
                </a:solidFill>
              </a:rPr>
              <a:t> </a:t>
            </a:r>
            <a:r>
              <a:rPr lang="en" sz="1500">
                <a:solidFill>
                  <a:schemeClr val="dk1"/>
                </a:solidFill>
              </a:rPr>
              <a:t>1 block per set​</a:t>
            </a:r>
            <a:endParaRPr sz="1500">
              <a:solidFill>
                <a:schemeClr val="dk1"/>
              </a:solidFill>
            </a:endParaRPr>
          </a:p>
          <a:p>
            <a:pPr indent="-323850" lvl="0" marL="1181100" rtl="0" algn="l">
              <a:spcBef>
                <a:spcPts val="0"/>
              </a:spcBef>
              <a:spcAft>
                <a:spcPts val="0"/>
              </a:spcAft>
              <a:buClr>
                <a:schemeClr val="dk1"/>
              </a:buClr>
              <a:buSzPts val="1500"/>
              <a:buFont typeface="Arial"/>
              <a:buChar char="●"/>
            </a:pPr>
            <a:r>
              <a:rPr b="1" i="1" lang="en" sz="1500">
                <a:solidFill>
                  <a:srgbClr val="0070C0"/>
                </a:solidFill>
              </a:rPr>
              <a:t>N</a:t>
            </a:r>
            <a:r>
              <a:rPr b="1" lang="en" sz="1500">
                <a:solidFill>
                  <a:srgbClr val="0070C0"/>
                </a:solidFill>
              </a:rPr>
              <a:t>-way set associative:</a:t>
            </a:r>
            <a:r>
              <a:rPr lang="en" sz="1500">
                <a:solidFill>
                  <a:srgbClr val="0070C0"/>
                </a:solidFill>
              </a:rPr>
              <a:t> </a:t>
            </a:r>
            <a:r>
              <a:rPr i="1" lang="en" sz="1500">
                <a:solidFill>
                  <a:schemeClr val="dk1"/>
                </a:solidFill>
              </a:rPr>
              <a:t>N</a:t>
            </a:r>
            <a:r>
              <a:rPr lang="en" sz="1500">
                <a:solidFill>
                  <a:schemeClr val="dk1"/>
                </a:solidFill>
              </a:rPr>
              <a:t> blocks per set​</a:t>
            </a:r>
            <a:endParaRPr sz="1500">
              <a:solidFill>
                <a:schemeClr val="dk1"/>
              </a:solidFill>
            </a:endParaRPr>
          </a:p>
          <a:p>
            <a:pPr indent="-323850" lvl="0" marL="1181100" rtl="0" algn="l">
              <a:spcBef>
                <a:spcPts val="0"/>
              </a:spcBef>
              <a:spcAft>
                <a:spcPts val="0"/>
              </a:spcAft>
              <a:buClr>
                <a:schemeClr val="dk1"/>
              </a:buClr>
              <a:buSzPts val="1500"/>
              <a:buFont typeface="Arial"/>
              <a:buChar char="●"/>
            </a:pPr>
            <a:r>
              <a:rPr b="1" lang="en" sz="1500">
                <a:solidFill>
                  <a:srgbClr val="0070C0"/>
                </a:solidFill>
              </a:rPr>
              <a:t>Fully associative:</a:t>
            </a:r>
            <a:r>
              <a:rPr lang="en" sz="1500">
                <a:solidFill>
                  <a:srgbClr val="4F81BD"/>
                </a:solidFill>
              </a:rPr>
              <a:t> </a:t>
            </a:r>
            <a:r>
              <a:rPr lang="en" sz="1500">
                <a:solidFill>
                  <a:schemeClr val="dk1"/>
                </a:solidFill>
              </a:rPr>
              <a:t>all cache blocks in 1 set​</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787400" rtl="0" algn="l">
              <a:spcBef>
                <a:spcPts val="0"/>
              </a:spcBef>
              <a:spcAft>
                <a:spcPts val="0"/>
              </a:spcAft>
              <a:buClr>
                <a:schemeClr val="dk1"/>
              </a:buClr>
              <a:buSzPts val="1500"/>
              <a:buFont typeface="Avenir"/>
              <a:buChar char="●"/>
            </a:pPr>
            <a:r>
              <a:rPr lang="en" sz="1500">
                <a:solidFill>
                  <a:schemeClr val="dk1"/>
                </a:solidFill>
              </a:rPr>
              <a:t>Examine each organization for a cache with:​</a:t>
            </a:r>
            <a:endParaRPr sz="1500">
              <a:solidFill>
                <a:schemeClr val="dk1"/>
              </a:solidFill>
            </a:endParaRPr>
          </a:p>
          <a:p>
            <a:pPr indent="-323850" lvl="0" marL="1181100" rtl="0" algn="l">
              <a:spcBef>
                <a:spcPts val="0"/>
              </a:spcBef>
              <a:spcAft>
                <a:spcPts val="0"/>
              </a:spcAft>
              <a:buClr>
                <a:schemeClr val="dk1"/>
              </a:buClr>
              <a:buSzPts val="1500"/>
              <a:buFont typeface="Avenir"/>
              <a:buChar char="●"/>
            </a:pPr>
            <a:r>
              <a:rPr lang="en" sz="1500">
                <a:solidFill>
                  <a:schemeClr val="dk1"/>
                </a:solidFill>
              </a:rPr>
              <a:t>Capacity (</a:t>
            </a:r>
            <a:r>
              <a:rPr i="1" lang="en" sz="1500">
                <a:solidFill>
                  <a:schemeClr val="dk1"/>
                </a:solidFill>
              </a:rPr>
              <a:t>C</a:t>
            </a:r>
            <a:r>
              <a:rPr lang="en" sz="1500">
                <a:solidFill>
                  <a:schemeClr val="dk1"/>
                </a:solidFill>
              </a:rPr>
              <a:t> = 8 words)​</a:t>
            </a:r>
            <a:endParaRPr sz="1500">
              <a:solidFill>
                <a:schemeClr val="dk1"/>
              </a:solidFill>
            </a:endParaRPr>
          </a:p>
          <a:p>
            <a:pPr indent="-323850" lvl="0" marL="1181100" rtl="0" algn="l">
              <a:spcBef>
                <a:spcPts val="0"/>
              </a:spcBef>
              <a:spcAft>
                <a:spcPts val="0"/>
              </a:spcAft>
              <a:buClr>
                <a:schemeClr val="dk1"/>
              </a:buClr>
              <a:buSzPts val="1500"/>
              <a:buFont typeface="Avenir"/>
              <a:buChar char="●"/>
            </a:pPr>
            <a:r>
              <a:rPr lang="en" sz="1500">
                <a:solidFill>
                  <a:schemeClr val="dk1"/>
                </a:solidFill>
              </a:rPr>
              <a:t>Block size (</a:t>
            </a:r>
            <a:r>
              <a:rPr i="1" lang="en" sz="1500">
                <a:solidFill>
                  <a:schemeClr val="dk1"/>
                </a:solidFill>
              </a:rPr>
              <a:t>b</a:t>
            </a:r>
            <a:r>
              <a:rPr lang="en" sz="1500">
                <a:solidFill>
                  <a:schemeClr val="dk1"/>
                </a:solidFill>
              </a:rPr>
              <a:t> = 1 word)​</a:t>
            </a:r>
            <a:endParaRPr sz="1500">
              <a:solidFill>
                <a:schemeClr val="dk1"/>
              </a:solidFill>
            </a:endParaRPr>
          </a:p>
          <a:p>
            <a:pPr indent="-323850" lvl="0" marL="1181100" rtl="0" algn="l">
              <a:spcBef>
                <a:spcPts val="0"/>
              </a:spcBef>
              <a:spcAft>
                <a:spcPts val="0"/>
              </a:spcAft>
              <a:buClr>
                <a:schemeClr val="dk1"/>
              </a:buClr>
              <a:buSzPts val="1500"/>
              <a:buFont typeface="Avenir"/>
              <a:buChar char="●"/>
            </a:pPr>
            <a:r>
              <a:rPr lang="en" sz="1500">
                <a:solidFill>
                  <a:schemeClr val="dk1"/>
                </a:solidFill>
              </a:rPr>
              <a:t>So, number of blocks (</a:t>
            </a:r>
            <a:r>
              <a:rPr i="1" lang="en" sz="1500">
                <a:solidFill>
                  <a:schemeClr val="dk1"/>
                </a:solidFill>
              </a:rPr>
              <a:t>B</a:t>
            </a:r>
            <a:r>
              <a:rPr lang="en" sz="1500">
                <a:solidFill>
                  <a:schemeClr val="dk1"/>
                </a:solidFill>
              </a:rPr>
              <a:t> = 8)​</a:t>
            </a:r>
            <a:endParaRPr sz="1500">
              <a:solidFill>
                <a:schemeClr val="dk1"/>
              </a:solidFill>
            </a:endParaRPr>
          </a:p>
          <a:p>
            <a:pPr indent="0" lvl="0" marL="0" rtl="0" algn="l">
              <a:spcBef>
                <a:spcPts val="0"/>
              </a:spcBef>
              <a:spcAft>
                <a:spcPts val="1000"/>
              </a:spcAft>
              <a:buNone/>
            </a:pPr>
            <a:r>
              <a:t/>
            </a:r>
            <a:endParaRPr sz="1500"/>
          </a:p>
        </p:txBody>
      </p:sp>
      <p:sp>
        <p:nvSpPr>
          <p:cNvPr id="297" name="Google Shape;297;p38"/>
          <p:cNvSpPr txBox="1"/>
          <p:nvPr/>
        </p:nvSpPr>
        <p:spPr>
          <a:xfrm>
            <a:off x="5936975" y="2152300"/>
            <a:ext cx="2640000" cy="25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In a direct mapped cache, each set contains exactly one block, so the cache has S = B sets.</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rPr lang="en">
                <a:latin typeface="Avenir"/>
                <a:ea typeface="Avenir"/>
                <a:cs typeface="Avenir"/>
                <a:sym typeface="Avenir"/>
              </a:rPr>
              <a:t>In an N-way set associative cache, each set contains N blocks. </a:t>
            </a:r>
            <a:endParaRPr>
              <a:latin typeface="Avenir"/>
              <a:ea typeface="Avenir"/>
              <a:cs typeface="Avenir"/>
              <a:sym typeface="Aveni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Cache Parameters​</a:t>
            </a:r>
            <a:endParaRPr/>
          </a:p>
        </p:txBody>
      </p:sp>
      <p:sp>
        <p:nvSpPr>
          <p:cNvPr id="303" name="Google Shape;30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87350" lvl="0" marL="787400" rtl="0" algn="l">
              <a:spcBef>
                <a:spcPts val="0"/>
              </a:spcBef>
              <a:spcAft>
                <a:spcPts val="0"/>
              </a:spcAft>
              <a:buClr>
                <a:schemeClr val="dk1"/>
              </a:buClr>
              <a:buSzPts val="2500"/>
              <a:buFont typeface="Arial"/>
              <a:buChar char="●"/>
            </a:pPr>
            <a:r>
              <a:rPr b="1" i="1" lang="en" sz="3200">
                <a:solidFill>
                  <a:schemeClr val="dk1"/>
                </a:solidFill>
              </a:rPr>
              <a:t>C</a:t>
            </a:r>
            <a:r>
              <a:rPr b="1" lang="en" sz="3200">
                <a:solidFill>
                  <a:schemeClr val="dk1"/>
                </a:solidFill>
              </a:rPr>
              <a:t> = 8</a:t>
            </a:r>
            <a:r>
              <a:rPr lang="en" sz="3200">
                <a:solidFill>
                  <a:schemeClr val="dk1"/>
                </a:solidFill>
              </a:rPr>
              <a:t> words (capacity)​</a:t>
            </a:r>
            <a:endParaRPr sz="3200">
              <a:solidFill>
                <a:schemeClr val="dk1"/>
              </a:solidFill>
            </a:endParaRPr>
          </a:p>
          <a:p>
            <a:pPr indent="-387350" lvl="0" marL="787400" rtl="0" algn="l">
              <a:spcBef>
                <a:spcPts val="0"/>
              </a:spcBef>
              <a:spcAft>
                <a:spcPts val="0"/>
              </a:spcAft>
              <a:buClr>
                <a:schemeClr val="dk1"/>
              </a:buClr>
              <a:buSzPts val="2500"/>
              <a:buFont typeface="Arial"/>
              <a:buChar char="●"/>
            </a:pPr>
            <a:r>
              <a:rPr b="1" i="1" lang="en" sz="3200">
                <a:solidFill>
                  <a:schemeClr val="dk1"/>
                </a:solidFill>
              </a:rPr>
              <a:t>b</a:t>
            </a:r>
            <a:r>
              <a:rPr b="1" lang="en" sz="3200">
                <a:solidFill>
                  <a:schemeClr val="dk1"/>
                </a:solidFill>
              </a:rPr>
              <a:t> = 1</a:t>
            </a:r>
            <a:r>
              <a:rPr lang="en" sz="3200">
                <a:solidFill>
                  <a:schemeClr val="dk1"/>
                </a:solidFill>
              </a:rPr>
              <a:t> word (block size)​</a:t>
            </a:r>
            <a:endParaRPr sz="3200">
              <a:solidFill>
                <a:schemeClr val="dk1"/>
              </a:solidFill>
            </a:endParaRPr>
          </a:p>
          <a:p>
            <a:pPr indent="-387350" lvl="0" marL="787400" rtl="0" algn="l">
              <a:spcBef>
                <a:spcPts val="0"/>
              </a:spcBef>
              <a:spcAft>
                <a:spcPts val="0"/>
              </a:spcAft>
              <a:buClr>
                <a:schemeClr val="dk1"/>
              </a:buClr>
              <a:buSzPts val="2500"/>
              <a:buFont typeface="Arial"/>
              <a:buChar char="●"/>
            </a:pPr>
            <a:r>
              <a:rPr lang="en" sz="3200">
                <a:solidFill>
                  <a:schemeClr val="dk1"/>
                </a:solidFill>
              </a:rPr>
              <a:t>So, </a:t>
            </a:r>
            <a:r>
              <a:rPr b="1" i="1" lang="en" sz="3200">
                <a:solidFill>
                  <a:schemeClr val="dk1"/>
                </a:solidFill>
              </a:rPr>
              <a:t>B</a:t>
            </a:r>
            <a:r>
              <a:rPr b="1" lang="en" sz="3200">
                <a:solidFill>
                  <a:schemeClr val="dk1"/>
                </a:solidFill>
              </a:rPr>
              <a:t> = 8 </a:t>
            </a:r>
            <a:r>
              <a:rPr lang="en" sz="3200">
                <a:solidFill>
                  <a:schemeClr val="dk1"/>
                </a:solidFill>
              </a:rPr>
              <a:t>(# of blocks)​</a:t>
            </a:r>
            <a:endParaRPr sz="3200">
              <a:solidFill>
                <a:schemeClr val="dk1"/>
              </a:solidFill>
            </a:endParaRPr>
          </a:p>
          <a:p>
            <a:pPr indent="0" lvl="0" marL="0" rtl="0" algn="l">
              <a:spcBef>
                <a:spcPts val="0"/>
              </a:spcBef>
              <a:spcAft>
                <a:spcPts val="0"/>
              </a:spcAft>
              <a:buNone/>
            </a:pPr>
            <a:r>
              <a:t/>
            </a:r>
            <a:endParaRPr sz="3000">
              <a:solidFill>
                <a:schemeClr val="dk1"/>
              </a:solidFill>
            </a:endParaRPr>
          </a:p>
          <a:p>
            <a:pPr indent="0" lvl="0" marL="0" rtl="0" algn="l">
              <a:spcBef>
                <a:spcPts val="0"/>
              </a:spcBef>
              <a:spcAft>
                <a:spcPts val="0"/>
              </a:spcAft>
              <a:buNone/>
            </a:pPr>
            <a:r>
              <a:rPr b="1" lang="en" sz="2600">
                <a:solidFill>
                  <a:srgbClr val="4F81BD"/>
                </a:solidFill>
              </a:rPr>
              <a:t>    </a:t>
            </a:r>
            <a:r>
              <a:rPr b="1" lang="en" sz="2600">
                <a:solidFill>
                  <a:srgbClr val="0070C0"/>
                </a:solidFill>
              </a:rPr>
              <a:t>Ridiculously small, but will illustrate organizations</a:t>
            </a:r>
            <a:r>
              <a:rPr lang="en" sz="2600">
                <a:solidFill>
                  <a:srgbClr val="0070C0"/>
                </a:solidFill>
              </a:rPr>
              <a:t>​</a:t>
            </a:r>
            <a:endParaRPr sz="32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type="title"/>
          </p:nvPr>
        </p:nvSpPr>
        <p:spPr>
          <a:xfrm>
            <a:off x="-125" y="0"/>
            <a:ext cx="9144000" cy="6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Direct Mapped Cache​ </a:t>
            </a:r>
            <a:endParaRPr/>
          </a:p>
          <a:p>
            <a:pPr indent="0" lvl="0" marL="0" rtl="0" algn="l">
              <a:spcBef>
                <a:spcPts val="0"/>
              </a:spcBef>
              <a:spcAft>
                <a:spcPts val="0"/>
              </a:spcAft>
              <a:buNone/>
            </a:pPr>
            <a:r>
              <a:t/>
            </a:r>
            <a:endParaRPr/>
          </a:p>
        </p:txBody>
      </p:sp>
      <p:sp>
        <p:nvSpPr>
          <p:cNvPr id="309" name="Google Shape;30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10832" lvl="0" marL="457200" rtl="0" algn="l">
              <a:lnSpc>
                <a:spcPct val="200000"/>
              </a:lnSpc>
              <a:spcBef>
                <a:spcPts val="1000"/>
              </a:spcBef>
              <a:spcAft>
                <a:spcPts val="0"/>
              </a:spcAft>
              <a:buClr>
                <a:schemeClr val="dk1"/>
              </a:buClr>
              <a:buSzPct val="100000"/>
              <a:buFont typeface="Avenir"/>
              <a:buChar char="●"/>
            </a:pPr>
            <a:r>
              <a:rPr lang="en" sz="1400">
                <a:solidFill>
                  <a:schemeClr val="dk1"/>
                </a:solidFill>
              </a:rPr>
              <a:t>A direct mapped cache has one block in each set, so it is organized into S=B sets.</a:t>
            </a:r>
            <a:endParaRPr sz="1400">
              <a:solidFill>
                <a:schemeClr val="dk1"/>
              </a:solidFill>
            </a:endParaRPr>
          </a:p>
          <a:p>
            <a:pPr indent="-310832" lvl="0" marL="457200" rtl="0" algn="l">
              <a:lnSpc>
                <a:spcPct val="200000"/>
              </a:lnSpc>
              <a:spcBef>
                <a:spcPts val="1000"/>
              </a:spcBef>
              <a:spcAft>
                <a:spcPts val="0"/>
              </a:spcAft>
              <a:buClr>
                <a:schemeClr val="dk1"/>
              </a:buClr>
              <a:buSzPct val="100000"/>
              <a:buFont typeface="Avenir"/>
              <a:buChar char="●"/>
            </a:pPr>
            <a:r>
              <a:rPr lang="en" sz="1400">
                <a:solidFill>
                  <a:schemeClr val="dk1"/>
                </a:solidFill>
              </a:rPr>
              <a:t>To understand the mapping of memory addresses onto cache blocks, imagine main memory as being mapped into b-word blocks, just as the cache is. </a:t>
            </a:r>
            <a:endParaRPr sz="1400">
              <a:solidFill>
                <a:schemeClr val="dk1"/>
              </a:solidFill>
            </a:endParaRPr>
          </a:p>
          <a:p>
            <a:pPr indent="-310832" lvl="0" marL="457200" rtl="0" algn="l">
              <a:lnSpc>
                <a:spcPct val="200000"/>
              </a:lnSpc>
              <a:spcBef>
                <a:spcPts val="1000"/>
              </a:spcBef>
              <a:spcAft>
                <a:spcPts val="0"/>
              </a:spcAft>
              <a:buClr>
                <a:schemeClr val="dk1"/>
              </a:buClr>
              <a:buSzPct val="100000"/>
              <a:buFont typeface="Avenir"/>
              <a:buChar char="●"/>
            </a:pPr>
            <a:r>
              <a:rPr lang="en" sz="1400">
                <a:solidFill>
                  <a:schemeClr val="dk1"/>
                </a:solidFill>
              </a:rPr>
              <a:t>An address in block 0 of main memory maps to set 0 of the cache. </a:t>
            </a:r>
            <a:endParaRPr sz="1400">
              <a:solidFill>
                <a:schemeClr val="dk1"/>
              </a:solidFill>
            </a:endParaRPr>
          </a:p>
          <a:p>
            <a:pPr indent="-310832" lvl="0" marL="457200" rtl="0" algn="l">
              <a:lnSpc>
                <a:spcPct val="200000"/>
              </a:lnSpc>
              <a:spcBef>
                <a:spcPts val="1000"/>
              </a:spcBef>
              <a:spcAft>
                <a:spcPts val="0"/>
              </a:spcAft>
              <a:buClr>
                <a:schemeClr val="dk1"/>
              </a:buClr>
              <a:buSzPct val="100000"/>
              <a:buFont typeface="Avenir"/>
              <a:buChar char="●"/>
            </a:pPr>
            <a:r>
              <a:rPr lang="en" sz="1400">
                <a:solidFill>
                  <a:schemeClr val="dk1"/>
                </a:solidFill>
              </a:rPr>
              <a:t>An address in block 1 of main memory maps to set 1 of the cache, and so forth until an address in block B − 1 of main memory maps to block B − 1 of the cache. </a:t>
            </a:r>
            <a:endParaRPr sz="1400">
              <a:solidFill>
                <a:schemeClr val="dk1"/>
              </a:solidFill>
            </a:endParaRPr>
          </a:p>
          <a:p>
            <a:pPr indent="-310832" lvl="0" marL="457200" rtl="0" algn="l">
              <a:lnSpc>
                <a:spcPct val="200000"/>
              </a:lnSpc>
              <a:spcBef>
                <a:spcPts val="1000"/>
              </a:spcBef>
              <a:spcAft>
                <a:spcPts val="1000"/>
              </a:spcAft>
              <a:buClr>
                <a:schemeClr val="dk1"/>
              </a:buClr>
              <a:buSzPct val="100000"/>
              <a:buFont typeface="Avenir"/>
              <a:buChar char="●"/>
            </a:pPr>
            <a:r>
              <a:rPr lang="en" sz="1400">
                <a:solidFill>
                  <a:schemeClr val="dk1"/>
                </a:solidFill>
              </a:rPr>
              <a:t>There are no more blocks of the cache, so the mapping wraps around, such that block B of main memory maps to block 0 of the cache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1"/>
          <p:cNvPicPr preferRelativeResize="0"/>
          <p:nvPr/>
        </p:nvPicPr>
        <p:blipFill>
          <a:blip r:embed="rId3">
            <a:alphaModFix/>
          </a:blip>
          <a:stretch>
            <a:fillRect/>
          </a:stretch>
        </p:blipFill>
        <p:spPr>
          <a:xfrm>
            <a:off x="-5525" y="1228900"/>
            <a:ext cx="5069910" cy="3914600"/>
          </a:xfrm>
          <a:prstGeom prst="rect">
            <a:avLst/>
          </a:prstGeom>
          <a:noFill/>
          <a:ln>
            <a:noFill/>
          </a:ln>
        </p:spPr>
      </p:pic>
      <p:sp>
        <p:nvSpPr>
          <p:cNvPr id="315" name="Google Shape;315;p4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 Mapped Cache​ </a:t>
            </a:r>
            <a:endParaRPr/>
          </a:p>
        </p:txBody>
      </p:sp>
      <p:sp>
        <p:nvSpPr>
          <p:cNvPr id="316" name="Google Shape;316;p41"/>
          <p:cNvSpPr txBox="1"/>
          <p:nvPr/>
        </p:nvSpPr>
        <p:spPr>
          <a:xfrm>
            <a:off x="4320075" y="582425"/>
            <a:ext cx="4586100" cy="248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FF"/>
              </a:buClr>
              <a:buSzPts val="1400"/>
              <a:buFont typeface="Avenir"/>
              <a:buChar char="●"/>
            </a:pPr>
            <a:r>
              <a:rPr lang="en">
                <a:solidFill>
                  <a:srgbClr val="0000FF"/>
                </a:solidFill>
                <a:latin typeface="Avenir"/>
                <a:ea typeface="Avenir"/>
                <a:cs typeface="Avenir"/>
                <a:sym typeface="Avenir"/>
              </a:rPr>
              <a:t>A capacity of eight words and a block size of one word.</a:t>
            </a:r>
            <a:endParaRPr>
              <a:solidFill>
                <a:srgbClr val="0000FF"/>
              </a:solidFill>
              <a:latin typeface="Avenir"/>
              <a:ea typeface="Avenir"/>
              <a:cs typeface="Avenir"/>
              <a:sym typeface="Avenir"/>
            </a:endParaRPr>
          </a:p>
          <a:p>
            <a:pPr indent="-317500" lvl="0" marL="457200" rtl="0" algn="l">
              <a:spcBef>
                <a:spcPts val="0"/>
              </a:spcBef>
              <a:spcAft>
                <a:spcPts val="0"/>
              </a:spcAft>
              <a:buClr>
                <a:srgbClr val="0000FF"/>
              </a:buClr>
              <a:buSzPts val="1400"/>
              <a:buFont typeface="Avenir"/>
              <a:buChar char="●"/>
            </a:pPr>
            <a:r>
              <a:rPr lang="en">
                <a:solidFill>
                  <a:srgbClr val="0000FF"/>
                </a:solidFill>
                <a:latin typeface="Avenir"/>
                <a:ea typeface="Avenir"/>
                <a:cs typeface="Avenir"/>
                <a:sym typeface="Avenir"/>
              </a:rPr>
              <a:t>The cache has eight sets, each of which contains a one-word block.</a:t>
            </a:r>
            <a:endParaRPr>
              <a:solidFill>
                <a:srgbClr val="0000FF"/>
              </a:solidFill>
              <a:latin typeface="Avenir"/>
              <a:ea typeface="Avenir"/>
              <a:cs typeface="Avenir"/>
              <a:sym typeface="Avenir"/>
            </a:endParaRPr>
          </a:p>
          <a:p>
            <a:pPr indent="-317500" lvl="0" marL="457200" rtl="0" algn="l">
              <a:spcBef>
                <a:spcPts val="0"/>
              </a:spcBef>
              <a:spcAft>
                <a:spcPts val="0"/>
              </a:spcAft>
              <a:buClr>
                <a:srgbClr val="0000FF"/>
              </a:buClr>
              <a:buSzPts val="1400"/>
              <a:buFont typeface="Avenir"/>
              <a:buChar char="●"/>
            </a:pPr>
            <a:r>
              <a:rPr lang="en">
                <a:solidFill>
                  <a:srgbClr val="0000FF"/>
                </a:solidFill>
                <a:latin typeface="Avenir"/>
                <a:ea typeface="Avenir"/>
                <a:cs typeface="Avenir"/>
                <a:sym typeface="Avenir"/>
              </a:rPr>
              <a:t>The bottom two bits of the address are always 00, because they are word aligned.</a:t>
            </a:r>
            <a:endParaRPr>
              <a:solidFill>
                <a:srgbClr val="0000FF"/>
              </a:solidFill>
              <a:latin typeface="Avenir"/>
              <a:ea typeface="Avenir"/>
              <a:cs typeface="Avenir"/>
              <a:sym typeface="Avenir"/>
            </a:endParaRPr>
          </a:p>
          <a:p>
            <a:pPr indent="-317500" lvl="0" marL="457200" rtl="0" algn="l">
              <a:spcBef>
                <a:spcPts val="0"/>
              </a:spcBef>
              <a:spcAft>
                <a:spcPts val="0"/>
              </a:spcAft>
              <a:buClr>
                <a:srgbClr val="0000FF"/>
              </a:buClr>
              <a:buSzPts val="1400"/>
              <a:buFont typeface="Avenir"/>
              <a:buChar char="●"/>
            </a:pPr>
            <a:r>
              <a:rPr lang="en">
                <a:solidFill>
                  <a:srgbClr val="0000FF"/>
                </a:solidFill>
                <a:latin typeface="Avenir"/>
                <a:ea typeface="Avenir"/>
                <a:cs typeface="Avenir"/>
                <a:sym typeface="Avenir"/>
              </a:rPr>
              <a:t>The next log</a:t>
            </a:r>
            <a:r>
              <a:rPr baseline="-25000" lang="en">
                <a:solidFill>
                  <a:srgbClr val="0000FF"/>
                </a:solidFill>
                <a:latin typeface="Avenir"/>
                <a:ea typeface="Avenir"/>
                <a:cs typeface="Avenir"/>
                <a:sym typeface="Avenir"/>
              </a:rPr>
              <a:t>2</a:t>
            </a:r>
            <a:r>
              <a:rPr lang="en">
                <a:solidFill>
                  <a:srgbClr val="0000FF"/>
                </a:solidFill>
                <a:latin typeface="Avenir"/>
                <a:ea typeface="Avenir"/>
                <a:cs typeface="Avenir"/>
                <a:sym typeface="Avenir"/>
              </a:rPr>
              <a:t>8 = 3 bits indicate the set onto which the memory address maps. </a:t>
            </a:r>
            <a:endParaRPr>
              <a:solidFill>
                <a:srgbClr val="0000FF"/>
              </a:solidFill>
              <a:latin typeface="Avenir"/>
              <a:ea typeface="Avenir"/>
              <a:cs typeface="Avenir"/>
              <a:sym typeface="Avenir"/>
            </a:endParaRPr>
          </a:p>
          <a:p>
            <a:pPr indent="-317500" lvl="0" marL="457200" rtl="0" algn="l">
              <a:spcBef>
                <a:spcPts val="0"/>
              </a:spcBef>
              <a:spcAft>
                <a:spcPts val="0"/>
              </a:spcAft>
              <a:buClr>
                <a:srgbClr val="0000FF"/>
              </a:buClr>
              <a:buSzPts val="1400"/>
              <a:buFont typeface="Avenir"/>
              <a:buChar char="●"/>
            </a:pPr>
            <a:r>
              <a:rPr lang="en">
                <a:solidFill>
                  <a:srgbClr val="0000FF"/>
                </a:solidFill>
                <a:latin typeface="Avenir"/>
                <a:ea typeface="Avenir"/>
                <a:cs typeface="Avenir"/>
                <a:sym typeface="Avenir"/>
              </a:rPr>
              <a:t> Thus, the data at addresses 0x00000004, 0x00000024, . . . , 0xFFFFFFE4 all map to set 1, as shown in blue.</a:t>
            </a:r>
            <a:endParaRPr>
              <a:solidFill>
                <a:srgbClr val="0000FF"/>
              </a:solidFill>
              <a:latin typeface="Avenir"/>
              <a:ea typeface="Avenir"/>
              <a:cs typeface="Avenir"/>
              <a:sym typeface="Avenir"/>
            </a:endParaRPr>
          </a:p>
          <a:p>
            <a:pPr indent="0" lvl="0" marL="0" rtl="0" algn="l">
              <a:spcBef>
                <a:spcPts val="0"/>
              </a:spcBef>
              <a:spcAft>
                <a:spcPts val="0"/>
              </a:spcAft>
              <a:buNone/>
            </a:pPr>
            <a:r>
              <a:t/>
            </a:r>
            <a:endParaRPr>
              <a:solidFill>
                <a:srgbClr val="0000FF"/>
              </a:solidFill>
              <a:latin typeface="Avenir"/>
              <a:ea typeface="Avenir"/>
              <a:cs typeface="Avenir"/>
              <a:sym typeface="Avenir"/>
            </a:endParaRPr>
          </a:p>
        </p:txBody>
      </p:sp>
      <p:sp>
        <p:nvSpPr>
          <p:cNvPr id="317" name="Google Shape;317;p41"/>
          <p:cNvSpPr txBox="1"/>
          <p:nvPr/>
        </p:nvSpPr>
        <p:spPr>
          <a:xfrm>
            <a:off x="5707675" y="3175350"/>
            <a:ext cx="3198600" cy="180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Likewise, data at addresses 0x00000010, . . . , 0xFFFFFFF0 all map to set 4, and so forth. </a:t>
            </a:r>
            <a:endParaRPr>
              <a:solidFill>
                <a:srgbClr val="FF0000"/>
              </a:solidFill>
              <a:latin typeface="Avenir"/>
              <a:ea typeface="Avenir"/>
              <a:cs typeface="Avenir"/>
              <a:sym typeface="Avenir"/>
            </a:endParaRPr>
          </a:p>
          <a:p>
            <a:pPr indent="-317500" lvl="0" marL="457200" rtl="0" algn="l">
              <a:spcBef>
                <a:spcPts val="0"/>
              </a:spcBef>
              <a:spcAft>
                <a:spcPts val="0"/>
              </a:spcAft>
              <a:buClr>
                <a:srgbClr val="FF0000"/>
              </a:buClr>
              <a:buSzPts val="1400"/>
              <a:buFont typeface="Avenir"/>
              <a:buChar char="●"/>
            </a:pPr>
            <a:r>
              <a:rPr lang="en">
                <a:solidFill>
                  <a:srgbClr val="FF0000"/>
                </a:solidFill>
                <a:latin typeface="Avenir"/>
                <a:ea typeface="Avenir"/>
                <a:cs typeface="Avenir"/>
                <a:sym typeface="Avenir"/>
              </a:rPr>
              <a:t>Each main memory address maps to exactly one set in the cache.</a:t>
            </a:r>
            <a:endParaRPr>
              <a:solidFill>
                <a:srgbClr val="FF0000"/>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323" name="Google Shape;323;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2000"/>
              <a:t>To what cache set in the Figure does the word at address 0x00000014 map? Name another address that maps to the same set.</a:t>
            </a:r>
            <a:endParaRPr sz="2000"/>
          </a:p>
        </p:txBody>
      </p:sp>
      <p:sp>
        <p:nvSpPr>
          <p:cNvPr id="324" name="Google Shape;324;p42"/>
          <p:cNvSpPr txBox="1"/>
          <p:nvPr/>
        </p:nvSpPr>
        <p:spPr>
          <a:xfrm>
            <a:off x="4937500" y="2216975"/>
            <a:ext cx="3586500" cy="26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The two least significant bits of the address are 00 ( 4 = 100), because the address is word aligned. The next three bits are 101, so the word maps to set 5. Words at addresses 0x34, 0x54, 0x74, . . . , 0xFFFFFFF4 all map to this same set.</a:t>
            </a:r>
            <a:endParaRPr>
              <a:latin typeface="Avenir"/>
              <a:ea typeface="Avenir"/>
              <a:cs typeface="Avenir"/>
              <a:sym typeface="Avenir"/>
            </a:endParaRPr>
          </a:p>
        </p:txBody>
      </p:sp>
      <p:pic>
        <p:nvPicPr>
          <p:cNvPr id="325" name="Google Shape;325;p42"/>
          <p:cNvPicPr preferRelativeResize="0"/>
          <p:nvPr/>
        </p:nvPicPr>
        <p:blipFill>
          <a:blip r:embed="rId3">
            <a:alphaModFix/>
          </a:blip>
          <a:stretch>
            <a:fillRect/>
          </a:stretch>
        </p:blipFill>
        <p:spPr>
          <a:xfrm>
            <a:off x="0" y="2122900"/>
            <a:ext cx="3912076" cy="3020600"/>
          </a:xfrm>
          <a:prstGeom prst="rect">
            <a:avLst/>
          </a:prstGeom>
          <a:noFill/>
          <a:ln>
            <a:noFill/>
          </a:ln>
        </p:spPr>
      </p:pic>
      <p:sp>
        <p:nvSpPr>
          <p:cNvPr id="326" name="Google Shape;326;p42"/>
          <p:cNvSpPr/>
          <p:nvPr/>
        </p:nvSpPr>
        <p:spPr>
          <a:xfrm>
            <a:off x="869000" y="4115575"/>
            <a:ext cx="788700" cy="17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p:nvPr/>
        </p:nvSpPr>
        <p:spPr>
          <a:xfrm>
            <a:off x="23675" y="4130325"/>
            <a:ext cx="598800" cy="13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2"/>
          <p:cNvSpPr/>
          <p:nvPr/>
        </p:nvSpPr>
        <p:spPr>
          <a:xfrm>
            <a:off x="44400" y="2554225"/>
            <a:ext cx="598800" cy="13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fields </a:t>
            </a:r>
            <a:endParaRPr/>
          </a:p>
        </p:txBody>
      </p:sp>
      <p:sp>
        <p:nvSpPr>
          <p:cNvPr id="334" name="Google Shape;33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Because many addresses map to a single set, the cache must also keep track of the address of the data actually contained in each set. </a:t>
            </a:r>
            <a:endParaRPr/>
          </a:p>
          <a:p>
            <a:pPr indent="-361950" lvl="0" marL="457200" rtl="0" algn="l">
              <a:spcBef>
                <a:spcPts val="1000"/>
              </a:spcBef>
              <a:spcAft>
                <a:spcPts val="0"/>
              </a:spcAft>
              <a:buSzPts val="2100"/>
              <a:buChar char="●"/>
            </a:pPr>
            <a:r>
              <a:rPr lang="en"/>
              <a:t>The least significant bits of the address specify which set holds the data. </a:t>
            </a:r>
            <a:endParaRPr/>
          </a:p>
          <a:p>
            <a:pPr indent="-361950" lvl="0" marL="457200" rtl="0" algn="l">
              <a:spcBef>
                <a:spcPts val="1000"/>
              </a:spcBef>
              <a:spcAft>
                <a:spcPts val="1000"/>
              </a:spcAft>
              <a:buSzPts val="2100"/>
              <a:buChar char="●"/>
            </a:pPr>
            <a:r>
              <a:rPr lang="en"/>
              <a:t>The remaining most significant bits are called the </a:t>
            </a:r>
            <a:r>
              <a:rPr lang="en">
                <a:highlight>
                  <a:srgbClr val="FFFF00"/>
                </a:highlight>
                <a:latin typeface="Oswald"/>
                <a:ea typeface="Oswald"/>
                <a:cs typeface="Oswald"/>
                <a:sym typeface="Oswald"/>
              </a:rPr>
              <a:t>tag</a:t>
            </a:r>
            <a:r>
              <a:rPr lang="en"/>
              <a:t> and indicate which of the many possible addresses is held in that set.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4"/>
          <p:cNvPicPr preferRelativeResize="0"/>
          <p:nvPr/>
        </p:nvPicPr>
        <p:blipFill>
          <a:blip r:embed="rId3">
            <a:alphaModFix/>
          </a:blip>
          <a:stretch>
            <a:fillRect/>
          </a:stretch>
        </p:blipFill>
        <p:spPr>
          <a:xfrm>
            <a:off x="0" y="2122900"/>
            <a:ext cx="3912076" cy="3020600"/>
          </a:xfrm>
          <a:prstGeom prst="rect">
            <a:avLst/>
          </a:prstGeom>
          <a:noFill/>
          <a:ln>
            <a:noFill/>
          </a:ln>
        </p:spPr>
      </p:pic>
      <p:sp>
        <p:nvSpPr>
          <p:cNvPr id="340" name="Google Shape;340;p4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fields </a:t>
            </a:r>
            <a:endParaRPr/>
          </a:p>
        </p:txBody>
      </p:sp>
      <p:sp>
        <p:nvSpPr>
          <p:cNvPr id="341" name="Google Shape;341;p44"/>
          <p:cNvSpPr txBox="1"/>
          <p:nvPr>
            <p:ph idx="1" type="body"/>
          </p:nvPr>
        </p:nvSpPr>
        <p:spPr>
          <a:xfrm>
            <a:off x="2339200" y="629625"/>
            <a:ext cx="6541800" cy="2574900"/>
          </a:xfrm>
          <a:prstGeom prst="rect">
            <a:avLst/>
          </a:prstGeom>
        </p:spPr>
        <p:txBody>
          <a:bodyPr anchorCtr="0" anchor="t" bIns="91425" lIns="91425" spcFirstLastPara="1" rIns="91425" wrap="square" tIns="91425">
            <a:normAutofit/>
          </a:bodyPr>
          <a:lstStyle/>
          <a:p>
            <a:pPr indent="-349250" lvl="0" marL="457200" rtl="0" algn="l">
              <a:lnSpc>
                <a:spcPct val="95000"/>
              </a:lnSpc>
              <a:spcBef>
                <a:spcPts val="0"/>
              </a:spcBef>
              <a:spcAft>
                <a:spcPts val="0"/>
              </a:spcAft>
              <a:buSzPts val="1900"/>
              <a:buChar char="●"/>
            </a:pPr>
            <a:r>
              <a:rPr lang="en" sz="1900"/>
              <a:t>The two least significant bits of the 32-bit address are called the </a:t>
            </a:r>
            <a:r>
              <a:rPr lang="en" sz="1900">
                <a:highlight>
                  <a:srgbClr val="FFFF00"/>
                </a:highlight>
                <a:latin typeface="Oswald"/>
                <a:ea typeface="Oswald"/>
                <a:cs typeface="Oswald"/>
                <a:sym typeface="Oswald"/>
              </a:rPr>
              <a:t>byte offset</a:t>
            </a:r>
            <a:r>
              <a:rPr lang="en" sz="1900"/>
              <a:t> because they indicate the byte within the word.</a:t>
            </a:r>
            <a:endParaRPr sz="1900"/>
          </a:p>
          <a:p>
            <a:pPr indent="-349250" lvl="0" marL="457200" rtl="0" algn="l">
              <a:lnSpc>
                <a:spcPct val="95000"/>
              </a:lnSpc>
              <a:spcBef>
                <a:spcPts val="1000"/>
              </a:spcBef>
              <a:spcAft>
                <a:spcPts val="0"/>
              </a:spcAft>
              <a:buSzPts val="1900"/>
              <a:buChar char="●"/>
            </a:pPr>
            <a:r>
              <a:rPr lang="en" sz="1900"/>
              <a:t>The next three bits are called the </a:t>
            </a:r>
            <a:r>
              <a:rPr lang="en" sz="1900">
                <a:highlight>
                  <a:srgbClr val="FF9900"/>
                </a:highlight>
                <a:latin typeface="Oswald"/>
                <a:ea typeface="Oswald"/>
                <a:cs typeface="Oswald"/>
                <a:sym typeface="Oswald"/>
              </a:rPr>
              <a:t>set bits</a:t>
            </a:r>
            <a:r>
              <a:rPr lang="en" sz="1900"/>
              <a:t>, because they indicate the set to which the address maps.</a:t>
            </a:r>
            <a:endParaRPr sz="1900"/>
          </a:p>
          <a:p>
            <a:pPr indent="-349250" lvl="0" marL="457200" rtl="0" algn="l">
              <a:lnSpc>
                <a:spcPct val="95000"/>
              </a:lnSpc>
              <a:spcBef>
                <a:spcPts val="1000"/>
              </a:spcBef>
              <a:spcAft>
                <a:spcPts val="1000"/>
              </a:spcAft>
              <a:buSzPts val="1900"/>
              <a:buChar char="●"/>
            </a:pPr>
            <a:r>
              <a:rPr lang="en" sz="1900"/>
              <a:t>The remaining 27 </a:t>
            </a:r>
            <a:r>
              <a:rPr lang="en" sz="1900">
                <a:highlight>
                  <a:srgbClr val="00FF00"/>
                </a:highlight>
                <a:latin typeface="Oswald"/>
                <a:ea typeface="Oswald"/>
                <a:cs typeface="Oswald"/>
                <a:sym typeface="Oswald"/>
              </a:rPr>
              <a:t>tag bits</a:t>
            </a:r>
            <a:r>
              <a:rPr lang="en" sz="1900"/>
              <a:t> indicate the memory address of the data stored in a given cache set.</a:t>
            </a:r>
            <a:endParaRPr sz="1900"/>
          </a:p>
        </p:txBody>
      </p:sp>
      <p:sp>
        <p:nvSpPr>
          <p:cNvPr id="342" name="Google Shape;342;p44"/>
          <p:cNvSpPr txBox="1"/>
          <p:nvPr/>
        </p:nvSpPr>
        <p:spPr>
          <a:xfrm>
            <a:off x="4254325" y="4268350"/>
            <a:ext cx="47544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Cache fields for address 0xFFFFFFE4 when mapping to the cache</a:t>
            </a:r>
            <a:endParaRPr>
              <a:latin typeface="Oswald"/>
              <a:ea typeface="Oswald"/>
              <a:cs typeface="Oswald"/>
              <a:sym typeface="Oswald"/>
            </a:endParaRPr>
          </a:p>
        </p:txBody>
      </p:sp>
      <p:pic>
        <p:nvPicPr>
          <p:cNvPr id="343" name="Google Shape;343;p44"/>
          <p:cNvPicPr preferRelativeResize="0"/>
          <p:nvPr/>
        </p:nvPicPr>
        <p:blipFill>
          <a:blip r:embed="rId4">
            <a:alphaModFix/>
          </a:blip>
          <a:stretch>
            <a:fillRect/>
          </a:stretch>
        </p:blipFill>
        <p:spPr>
          <a:xfrm>
            <a:off x="4953337" y="3142712"/>
            <a:ext cx="3210425" cy="98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349" name="Google Shape;34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FF"/>
                </a:solidFill>
              </a:rPr>
              <a:t>Find the number of set and tag bits for a direct mapped cache with 1024 (2</a:t>
            </a:r>
            <a:r>
              <a:rPr baseline="30000" lang="en">
                <a:solidFill>
                  <a:srgbClr val="0000FF"/>
                </a:solidFill>
              </a:rPr>
              <a:t>10</a:t>
            </a:r>
            <a:r>
              <a:rPr lang="en">
                <a:solidFill>
                  <a:srgbClr val="0000FF"/>
                </a:solidFill>
              </a:rPr>
              <a:t>) sets and a one-word block size. The address size is 32 bits.</a:t>
            </a:r>
            <a:endParaRPr>
              <a:solidFill>
                <a:srgbClr val="0000FF"/>
              </a:solidFill>
            </a:endParaRPr>
          </a:p>
          <a:p>
            <a:pPr indent="0" lvl="0" marL="0" rtl="0" algn="l">
              <a:spcBef>
                <a:spcPts val="1000"/>
              </a:spcBef>
              <a:spcAft>
                <a:spcPts val="0"/>
              </a:spcAft>
              <a:buNone/>
            </a:pPr>
            <a:r>
              <a:t/>
            </a:r>
            <a:endParaRPr>
              <a:solidFill>
                <a:srgbClr val="0000FF"/>
              </a:solidFill>
            </a:endParaRPr>
          </a:p>
          <a:p>
            <a:pPr indent="0" lvl="0" marL="0" rtl="0" algn="l">
              <a:spcBef>
                <a:spcPts val="1000"/>
              </a:spcBef>
              <a:spcAft>
                <a:spcPts val="1000"/>
              </a:spcAft>
              <a:buNone/>
            </a:pPr>
            <a:r>
              <a:rPr lang="en">
                <a:solidFill>
                  <a:schemeClr val="dk1"/>
                </a:solidFill>
              </a:rPr>
              <a:t>A cache with 2</a:t>
            </a:r>
            <a:r>
              <a:rPr baseline="30000" lang="en">
                <a:solidFill>
                  <a:schemeClr val="dk1"/>
                </a:solidFill>
              </a:rPr>
              <a:t>10</a:t>
            </a:r>
            <a:r>
              <a:rPr lang="en">
                <a:solidFill>
                  <a:schemeClr val="dk1"/>
                </a:solidFill>
              </a:rPr>
              <a:t> sets requires log2(2</a:t>
            </a:r>
            <a:r>
              <a:rPr baseline="30000" lang="en">
                <a:solidFill>
                  <a:schemeClr val="dk1"/>
                </a:solidFill>
              </a:rPr>
              <a:t>10</a:t>
            </a:r>
            <a:r>
              <a:rPr lang="en">
                <a:solidFill>
                  <a:schemeClr val="dk1"/>
                </a:solidFill>
              </a:rPr>
              <a:t>) = 10 set bits. The two least significant bits of the address are the byte offset, and the remaining 32 − 10 – 2 = 20 bits form the tag.</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70" name="Google Shape;17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dk1"/>
                </a:solidFill>
              </a:rPr>
              <a:t>Computer performance depends on:​</a:t>
            </a:r>
            <a:endParaRPr sz="2400">
              <a:solidFill>
                <a:schemeClr val="dk1"/>
              </a:solidFill>
            </a:endParaRPr>
          </a:p>
          <a:p>
            <a:pPr indent="-307975" lvl="0" marL="1181100" rtl="0" algn="l">
              <a:spcBef>
                <a:spcPts val="0"/>
              </a:spcBef>
              <a:spcAft>
                <a:spcPts val="0"/>
              </a:spcAft>
              <a:buClr>
                <a:schemeClr val="dk1"/>
              </a:buClr>
              <a:buSzPts val="1250"/>
              <a:buFont typeface="Avenir"/>
              <a:buChar char="●"/>
            </a:pPr>
            <a:r>
              <a:rPr lang="en" sz="1800">
                <a:solidFill>
                  <a:schemeClr val="dk1"/>
                </a:solidFill>
              </a:rPr>
              <a:t>Processor performance​</a:t>
            </a:r>
            <a:endParaRPr sz="1800">
              <a:solidFill>
                <a:schemeClr val="dk1"/>
              </a:solidFill>
            </a:endParaRPr>
          </a:p>
          <a:p>
            <a:pPr indent="-307975" lvl="0" marL="1181100" rtl="0" algn="l">
              <a:spcBef>
                <a:spcPts val="0"/>
              </a:spcBef>
              <a:spcAft>
                <a:spcPts val="0"/>
              </a:spcAft>
              <a:buClr>
                <a:schemeClr val="dk1"/>
              </a:buClr>
              <a:buSzPts val="1250"/>
              <a:buFont typeface="Avenir"/>
              <a:buChar char="●"/>
            </a:pPr>
            <a:r>
              <a:rPr lang="en" sz="1800">
                <a:solidFill>
                  <a:schemeClr val="dk1"/>
                </a:solidFill>
              </a:rPr>
              <a:t>Memory system performance​</a:t>
            </a:r>
            <a:endParaRPr sz="1800">
              <a:solidFill>
                <a:schemeClr val="dk1"/>
              </a:solidFill>
            </a:endParaRPr>
          </a:p>
          <a:p>
            <a:pPr indent="1447800" lvl="0" marL="330200" rtl="0" algn="l">
              <a:spcBef>
                <a:spcPts val="0"/>
              </a:spcBef>
              <a:spcAft>
                <a:spcPts val="0"/>
              </a:spcAft>
              <a:buNone/>
            </a:pPr>
            <a:r>
              <a:rPr lang="en" sz="2400">
                <a:solidFill>
                  <a:srgbClr val="4F81BD"/>
                </a:solidFill>
              </a:rPr>
              <a:t>    </a:t>
            </a:r>
            <a:r>
              <a:rPr b="1" lang="en" sz="2400">
                <a:solidFill>
                  <a:srgbClr val="1D40EF"/>
                </a:solidFill>
              </a:rPr>
              <a:t>Memory Interface</a:t>
            </a:r>
            <a:r>
              <a:rPr lang="en" sz="2400">
                <a:solidFill>
                  <a:srgbClr val="1D40EF"/>
                </a:solidFill>
              </a:rPr>
              <a:t>​</a:t>
            </a:r>
            <a:endParaRPr sz="2400">
              <a:solidFill>
                <a:srgbClr val="1D40EF"/>
              </a:solidFill>
            </a:endParaRPr>
          </a:p>
          <a:p>
            <a:pPr indent="0" lvl="0" marL="0" rtl="0" algn="l">
              <a:spcBef>
                <a:spcPts val="0"/>
              </a:spcBef>
              <a:spcAft>
                <a:spcPts val="1000"/>
              </a:spcAft>
              <a:buNone/>
            </a:pPr>
            <a:r>
              <a:t/>
            </a:r>
            <a:endParaRPr sz="1300"/>
          </a:p>
        </p:txBody>
      </p:sp>
      <p:pic>
        <p:nvPicPr>
          <p:cNvPr id="171" name="Google Shape;171;p19"/>
          <p:cNvPicPr preferRelativeResize="0"/>
          <p:nvPr/>
        </p:nvPicPr>
        <p:blipFill>
          <a:blip r:embed="rId3">
            <a:alphaModFix/>
          </a:blip>
          <a:stretch>
            <a:fillRect/>
          </a:stretch>
        </p:blipFill>
        <p:spPr>
          <a:xfrm>
            <a:off x="1288900" y="2809650"/>
            <a:ext cx="6301650" cy="2062100"/>
          </a:xfrm>
          <a:prstGeom prst="rect">
            <a:avLst/>
          </a:prstGeom>
          <a:noFill/>
          <a:ln>
            <a:noFill/>
          </a:ln>
        </p:spPr>
      </p:pic>
      <p:sp>
        <p:nvSpPr>
          <p:cNvPr id="172" name="Google Shape;172;p19"/>
          <p:cNvSpPr txBox="1"/>
          <p:nvPr/>
        </p:nvSpPr>
        <p:spPr>
          <a:xfrm>
            <a:off x="5798400" y="626900"/>
            <a:ext cx="3174600" cy="1897500"/>
          </a:xfrm>
          <a:prstGeom prst="rect">
            <a:avLst/>
          </a:prstGeom>
          <a:solidFill>
            <a:srgbClr val="E6B8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The processor sends an address over the Address bus to the memory system. For a read, MemWrite is 0 and the memory returns the data on the ReadData bus. For a write, MemWrite is 1 and the processor sends data to memory on the WriteData bus.</a:t>
            </a:r>
            <a:endParaRPr>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Valid Bit</a:t>
            </a:r>
            <a:endParaRPr/>
          </a:p>
        </p:txBody>
      </p:sp>
      <p:sp>
        <p:nvSpPr>
          <p:cNvPr id="355" name="Google Shape;35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Sometimes, such as when the computer first starts up, the cache sets contain no data at all. The cache uses a valid bit for each set to indicate whether the set holds meaningful data. If the valid bit is 0, the contents are meaningless.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 Mapped Cache Hardware​</a:t>
            </a:r>
            <a:endParaRPr/>
          </a:p>
        </p:txBody>
      </p:sp>
      <p:pic>
        <p:nvPicPr>
          <p:cNvPr id="361" name="Google Shape;361;p47"/>
          <p:cNvPicPr preferRelativeResize="0"/>
          <p:nvPr/>
        </p:nvPicPr>
        <p:blipFill rotWithShape="1">
          <a:blip r:embed="rId3">
            <a:alphaModFix/>
          </a:blip>
          <a:srcRect b="0" l="6992" r="10648" t="3119"/>
          <a:stretch/>
        </p:blipFill>
        <p:spPr>
          <a:xfrm>
            <a:off x="25625" y="1046075"/>
            <a:ext cx="4803050" cy="3866400"/>
          </a:xfrm>
          <a:prstGeom prst="rect">
            <a:avLst/>
          </a:prstGeom>
          <a:noFill/>
          <a:ln>
            <a:noFill/>
          </a:ln>
        </p:spPr>
      </p:pic>
      <p:sp>
        <p:nvSpPr>
          <p:cNvPr id="362" name="Google Shape;362;p47"/>
          <p:cNvSpPr txBox="1"/>
          <p:nvPr/>
        </p:nvSpPr>
        <p:spPr>
          <a:xfrm>
            <a:off x="4582650" y="1326775"/>
            <a:ext cx="4561500" cy="367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The cache is constructed as an eight-entry SRAM.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Each entry, or set, contains one line consisting of 32 bits of data, 27 bits of tag, and 1 valid bit.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The cache is accessed using the 32-bit address. The two least significant bits, the byte offset bits, are ignored for word accesses.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The next three bits, the set bits, specify the entry or set in the cache.</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A load instruction reads the specified entry from the cache and checks the tag and valid bits.</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If the tag matches the most significant 27 bits of the address and the valid bit is 1, the cache hits and the data is returned to the processor. Otherwise, the cache misses and the memory system must fetch the data from main memory.</a:t>
            </a:r>
            <a:endParaRPr>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 Mapped Cache Performance​</a:t>
            </a:r>
            <a:endParaRPr/>
          </a:p>
        </p:txBody>
      </p:sp>
      <p:sp>
        <p:nvSpPr>
          <p:cNvPr id="368" name="Google Shape;36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93700" lvl="0" marL="406400" rtl="0" algn="l">
              <a:spcBef>
                <a:spcPts val="0"/>
              </a:spcBef>
              <a:spcAft>
                <a:spcPts val="0"/>
              </a:spcAft>
              <a:buClr>
                <a:schemeClr val="dk1"/>
              </a:buClr>
              <a:buSzPct val="61111"/>
              <a:buFont typeface="Arial"/>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393700" lvl="0" marL="406400" rtl="0" algn="l">
              <a:spcBef>
                <a:spcPts val="0"/>
              </a:spcBef>
              <a:spcAft>
                <a:spcPts val="0"/>
              </a:spcAft>
              <a:buClr>
                <a:schemeClr val="dk1"/>
              </a:buClr>
              <a:buSzPct val="61111"/>
              <a:buFont typeface="Arial"/>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393700" lvl="0" marL="406400" rtl="0" algn="l">
              <a:spcBef>
                <a:spcPts val="0"/>
              </a:spcBef>
              <a:spcAft>
                <a:spcPts val="0"/>
              </a:spcAft>
              <a:buClr>
                <a:schemeClr val="dk1"/>
              </a:buClr>
              <a:buSzPct val="61111"/>
              <a:buFont typeface="Arial"/>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393700" lvl="0" marL="406400" rtl="0" algn="l">
              <a:spcBef>
                <a:spcPts val="0"/>
              </a:spcBef>
              <a:spcAft>
                <a:spcPts val="0"/>
              </a:spcAft>
              <a:buClr>
                <a:schemeClr val="dk1"/>
              </a:buClr>
              <a:buSzPct val="61111"/>
              <a:buFont typeface="Arial"/>
              <a:buNone/>
            </a:pPr>
            <a:r>
              <a:rPr lang="en" sz="1800">
                <a:solidFill>
                  <a:schemeClr val="dk1"/>
                </a:solidFill>
              </a:rPr>
              <a:t>​</a:t>
            </a:r>
            <a:endParaRPr sz="1800">
              <a:solidFill>
                <a:schemeClr val="dk1"/>
              </a:solidFill>
            </a:endParaRPr>
          </a:p>
          <a:p>
            <a:pPr indent="-393700" lvl="0" marL="406400" rtl="0" algn="l">
              <a:spcBef>
                <a:spcPts val="0"/>
              </a:spcBef>
              <a:spcAft>
                <a:spcPts val="0"/>
              </a:spcAft>
              <a:buClr>
                <a:schemeClr val="dk1"/>
              </a:buClr>
              <a:buSzPct val="45833"/>
              <a:buFont typeface="Arial"/>
              <a:buNone/>
            </a:pPr>
            <a:r>
              <a:rPr b="1" lang="en" sz="2400">
                <a:solidFill>
                  <a:srgbClr val="0070C0"/>
                </a:solidFill>
              </a:rPr>
              <a:t>ARM Assembly Code</a:t>
            </a:r>
            <a:r>
              <a:rPr lang="en" sz="2400">
                <a:solidFill>
                  <a:srgbClr val="0070C0"/>
                </a:solidFill>
              </a:rPr>
              <a:t>​</a:t>
            </a:r>
            <a:endParaRPr sz="2400">
              <a:solidFill>
                <a:srgbClr val="0070C0"/>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 MOV R0, #5​</a:t>
            </a:r>
            <a:endParaRPr sz="1800">
              <a:solidFill>
                <a:schemeClr val="dk1"/>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MOV R1, #0​</a:t>
            </a:r>
            <a:endParaRPr sz="1800">
              <a:solidFill>
                <a:schemeClr val="dk1"/>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LOOP CMP R0, #0​</a:t>
            </a:r>
            <a:endParaRPr sz="1800">
              <a:solidFill>
                <a:schemeClr val="dk1"/>
              </a:solidFill>
            </a:endParaRPr>
          </a:p>
          <a:p>
            <a:pPr indent="673100" lvl="0" marL="406400" rtl="0" algn="l">
              <a:spcBef>
                <a:spcPts val="0"/>
              </a:spcBef>
              <a:spcAft>
                <a:spcPts val="0"/>
              </a:spcAft>
              <a:buClr>
                <a:schemeClr val="dk1"/>
              </a:buClr>
              <a:buSzPct val="61111"/>
              <a:buFont typeface="Arial"/>
              <a:buNone/>
            </a:pPr>
            <a:r>
              <a:rPr lang="en" sz="1800">
                <a:solidFill>
                  <a:schemeClr val="dk1"/>
                </a:solidFill>
              </a:rPr>
              <a:t>BEQ DONE​</a:t>
            </a:r>
            <a:endParaRPr sz="1800">
              <a:solidFill>
                <a:schemeClr val="dk1"/>
              </a:solidFill>
            </a:endParaRPr>
          </a:p>
          <a:p>
            <a:pPr indent="673100" lvl="0" marL="406400" rtl="0" algn="l">
              <a:spcBef>
                <a:spcPts val="0"/>
              </a:spcBef>
              <a:spcAft>
                <a:spcPts val="0"/>
              </a:spcAft>
              <a:buClr>
                <a:schemeClr val="dk1"/>
              </a:buClr>
              <a:buSzPct val="61111"/>
              <a:buFont typeface="Arial"/>
              <a:buNone/>
            </a:pPr>
            <a:r>
              <a:rPr lang="en" sz="1800">
                <a:solidFill>
                  <a:schemeClr val="dk1"/>
                </a:solidFill>
              </a:rPr>
              <a:t>LDR R2, [R1, #4]​</a:t>
            </a:r>
            <a:endParaRPr sz="1800">
              <a:solidFill>
                <a:schemeClr val="dk1"/>
              </a:solidFill>
            </a:endParaRPr>
          </a:p>
          <a:p>
            <a:pPr indent="673100" lvl="0" marL="406400" rtl="0" algn="l">
              <a:spcBef>
                <a:spcPts val="0"/>
              </a:spcBef>
              <a:spcAft>
                <a:spcPts val="0"/>
              </a:spcAft>
              <a:buClr>
                <a:schemeClr val="dk1"/>
              </a:buClr>
              <a:buSzPct val="61111"/>
              <a:buFont typeface="Arial"/>
              <a:buNone/>
            </a:pPr>
            <a:r>
              <a:rPr lang="en" sz="1800">
                <a:solidFill>
                  <a:schemeClr val="dk1"/>
                </a:solidFill>
              </a:rPr>
              <a:t>LDR R3, [R1, #12]​</a:t>
            </a:r>
            <a:endParaRPr sz="1800">
              <a:solidFill>
                <a:schemeClr val="dk1"/>
              </a:solidFill>
            </a:endParaRPr>
          </a:p>
          <a:p>
            <a:pPr indent="673100" lvl="0" marL="406400" rtl="0" algn="l">
              <a:spcBef>
                <a:spcPts val="0"/>
              </a:spcBef>
              <a:spcAft>
                <a:spcPts val="0"/>
              </a:spcAft>
              <a:buClr>
                <a:schemeClr val="dk1"/>
              </a:buClr>
              <a:buSzPct val="61111"/>
              <a:buFont typeface="Arial"/>
              <a:buNone/>
            </a:pPr>
            <a:r>
              <a:rPr lang="en" sz="1800">
                <a:solidFill>
                  <a:schemeClr val="dk1"/>
                </a:solidFill>
              </a:rPr>
              <a:t>LDR R4, [R1, #8]​</a:t>
            </a:r>
            <a:endParaRPr sz="1800">
              <a:solidFill>
                <a:schemeClr val="dk1"/>
              </a:solidFill>
            </a:endParaRPr>
          </a:p>
          <a:p>
            <a:pPr indent="673100" lvl="0" marL="406400" rtl="0" algn="l">
              <a:spcBef>
                <a:spcPts val="0"/>
              </a:spcBef>
              <a:spcAft>
                <a:spcPts val="0"/>
              </a:spcAft>
              <a:buClr>
                <a:schemeClr val="dk1"/>
              </a:buClr>
              <a:buSzPct val="61111"/>
              <a:buFont typeface="Arial"/>
              <a:buNone/>
            </a:pPr>
            <a:r>
              <a:rPr lang="en" sz="1800">
                <a:solidFill>
                  <a:schemeClr val="dk1"/>
                </a:solidFill>
              </a:rPr>
              <a:t>SUB R0, R0, #1​</a:t>
            </a:r>
            <a:endParaRPr sz="1800">
              <a:solidFill>
                <a:schemeClr val="dk1"/>
              </a:solidFill>
            </a:endParaRPr>
          </a:p>
          <a:p>
            <a:pPr indent="673100" lvl="0" marL="406400" rtl="0" algn="l">
              <a:spcBef>
                <a:spcPts val="0"/>
              </a:spcBef>
              <a:spcAft>
                <a:spcPts val="0"/>
              </a:spcAft>
              <a:buClr>
                <a:schemeClr val="dk1"/>
              </a:buClr>
              <a:buSzPct val="61111"/>
              <a:buFont typeface="Arial"/>
              <a:buNone/>
            </a:pPr>
            <a:r>
              <a:rPr lang="en" sz="1800">
                <a:solidFill>
                  <a:schemeClr val="dk1"/>
                </a:solidFill>
              </a:rPr>
              <a:t>B   LOOP​</a:t>
            </a:r>
            <a:endParaRPr sz="1800">
              <a:solidFill>
                <a:schemeClr val="dk1"/>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DONE​</a:t>
            </a:r>
            <a:endParaRPr sz="1800">
              <a:solidFill>
                <a:schemeClr val="dk1"/>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0" lvl="0" marL="0" rtl="0" algn="l">
              <a:spcBef>
                <a:spcPts val="0"/>
              </a:spcBef>
              <a:spcAft>
                <a:spcPts val="1000"/>
              </a:spcAft>
              <a:buNone/>
            </a:pPr>
            <a:r>
              <a:t/>
            </a:r>
            <a:endParaRPr/>
          </a:p>
        </p:txBody>
      </p:sp>
      <p:pic>
        <p:nvPicPr>
          <p:cNvPr id="369" name="Google Shape;369;p48"/>
          <p:cNvPicPr preferRelativeResize="0"/>
          <p:nvPr/>
        </p:nvPicPr>
        <p:blipFill>
          <a:blip r:embed="rId3">
            <a:alphaModFix/>
          </a:blip>
          <a:stretch>
            <a:fillRect/>
          </a:stretch>
        </p:blipFill>
        <p:spPr>
          <a:xfrm>
            <a:off x="3411625" y="1216410"/>
            <a:ext cx="5701075" cy="3288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 Mapped Cache Performance​</a:t>
            </a:r>
            <a:endParaRPr/>
          </a:p>
        </p:txBody>
      </p:sp>
      <p:sp>
        <p:nvSpPr>
          <p:cNvPr id="375" name="Google Shape;37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93700" lvl="0" marL="406400" rtl="0" algn="l">
              <a:spcBef>
                <a:spcPts val="0"/>
              </a:spcBef>
              <a:spcAft>
                <a:spcPts val="0"/>
              </a:spcAft>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393700" lvl="0" marL="406400" rtl="0" algn="l">
              <a:spcBef>
                <a:spcPts val="0"/>
              </a:spcBef>
              <a:spcAft>
                <a:spcPts val="0"/>
              </a:spcAft>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393700" lvl="0" marL="406400" rtl="0" algn="l">
              <a:spcBef>
                <a:spcPts val="0"/>
              </a:spcBef>
              <a:spcAft>
                <a:spcPts val="0"/>
              </a:spcAft>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393700" lvl="0" marL="406400" rtl="0" algn="l">
              <a:spcBef>
                <a:spcPts val="0"/>
              </a:spcBef>
              <a:spcAft>
                <a:spcPts val="0"/>
              </a:spcAft>
              <a:buNone/>
            </a:pPr>
            <a:r>
              <a:rPr lang="en" sz="1800">
                <a:solidFill>
                  <a:schemeClr val="dk1"/>
                </a:solidFill>
              </a:rPr>
              <a:t>​</a:t>
            </a:r>
            <a:endParaRPr sz="1800">
              <a:solidFill>
                <a:schemeClr val="dk1"/>
              </a:solidFill>
            </a:endParaRPr>
          </a:p>
          <a:p>
            <a:pPr indent="-393700" lvl="0" marL="406400" rtl="0" algn="l">
              <a:spcBef>
                <a:spcPts val="0"/>
              </a:spcBef>
              <a:spcAft>
                <a:spcPts val="0"/>
              </a:spcAft>
              <a:buNone/>
            </a:pPr>
            <a:r>
              <a:rPr b="1" lang="en" sz="2400">
                <a:solidFill>
                  <a:srgbClr val="0070C0"/>
                </a:solidFill>
              </a:rPr>
              <a:t>ARM Assembly Code</a:t>
            </a:r>
            <a:r>
              <a:rPr lang="en" sz="2400">
                <a:solidFill>
                  <a:srgbClr val="0070C0"/>
                </a:solidFill>
              </a:rPr>
              <a:t>​</a:t>
            </a:r>
            <a:endParaRPr sz="2400">
              <a:solidFill>
                <a:srgbClr val="0070C0"/>
              </a:solidFill>
            </a:endParaRPr>
          </a:p>
          <a:p>
            <a:pPr indent="-393700" lvl="0" marL="406400" rtl="0" algn="l">
              <a:spcBef>
                <a:spcPts val="0"/>
              </a:spcBef>
              <a:spcAft>
                <a:spcPts val="0"/>
              </a:spcAft>
              <a:buNone/>
            </a:pPr>
            <a:r>
              <a:rPr lang="en" sz="1800">
                <a:solidFill>
                  <a:schemeClr val="dk1"/>
                </a:solidFill>
              </a:rPr>
              <a:t>MOV R0, #5​</a:t>
            </a:r>
            <a:endParaRPr sz="1800">
              <a:solidFill>
                <a:schemeClr val="dk1"/>
              </a:solidFill>
            </a:endParaRPr>
          </a:p>
          <a:p>
            <a:pPr indent="0" lvl="0" marL="0" rtl="0" algn="l">
              <a:spcBef>
                <a:spcPts val="0"/>
              </a:spcBef>
              <a:spcAft>
                <a:spcPts val="0"/>
              </a:spcAft>
              <a:buNone/>
            </a:pPr>
            <a:r>
              <a:rPr lang="en" sz="1800">
                <a:solidFill>
                  <a:schemeClr val="dk1"/>
                </a:solidFill>
              </a:rPr>
              <a:t>MOV R1, #0​</a:t>
            </a:r>
            <a:endParaRPr sz="1800">
              <a:solidFill>
                <a:schemeClr val="dk1"/>
              </a:solidFill>
            </a:endParaRPr>
          </a:p>
          <a:p>
            <a:pPr indent="-393700" lvl="0" marL="406400" rtl="0" algn="l">
              <a:spcBef>
                <a:spcPts val="0"/>
              </a:spcBef>
              <a:spcAft>
                <a:spcPts val="0"/>
              </a:spcAft>
              <a:buNone/>
            </a:pPr>
            <a:r>
              <a:rPr lang="en" sz="1800">
                <a:solidFill>
                  <a:schemeClr val="dk1"/>
                </a:solidFill>
              </a:rPr>
              <a:t>LOOP CMP R0, #0​</a:t>
            </a:r>
            <a:endParaRPr sz="1800">
              <a:solidFill>
                <a:schemeClr val="dk1"/>
              </a:solidFill>
            </a:endParaRPr>
          </a:p>
          <a:p>
            <a:pPr indent="673100" lvl="0" marL="406400" rtl="0" algn="l">
              <a:spcBef>
                <a:spcPts val="0"/>
              </a:spcBef>
              <a:spcAft>
                <a:spcPts val="0"/>
              </a:spcAft>
              <a:buNone/>
            </a:pPr>
            <a:r>
              <a:rPr lang="en" sz="1800">
                <a:solidFill>
                  <a:schemeClr val="dk1"/>
                </a:solidFill>
              </a:rPr>
              <a:t>BEQ DONE​</a:t>
            </a:r>
            <a:endParaRPr sz="1800">
              <a:solidFill>
                <a:schemeClr val="dk1"/>
              </a:solidFill>
            </a:endParaRPr>
          </a:p>
          <a:p>
            <a:pPr indent="673100" lvl="0" marL="406400" rtl="0" algn="l">
              <a:spcBef>
                <a:spcPts val="0"/>
              </a:spcBef>
              <a:spcAft>
                <a:spcPts val="0"/>
              </a:spcAft>
              <a:buNone/>
            </a:pPr>
            <a:r>
              <a:rPr lang="en" sz="1800">
                <a:solidFill>
                  <a:schemeClr val="dk1"/>
                </a:solidFill>
              </a:rPr>
              <a:t>LDR R2, [R1, #4]​</a:t>
            </a:r>
            <a:endParaRPr sz="1800">
              <a:solidFill>
                <a:schemeClr val="dk1"/>
              </a:solidFill>
            </a:endParaRPr>
          </a:p>
          <a:p>
            <a:pPr indent="673100" lvl="0" marL="406400" rtl="0" algn="l">
              <a:spcBef>
                <a:spcPts val="0"/>
              </a:spcBef>
              <a:spcAft>
                <a:spcPts val="0"/>
              </a:spcAft>
              <a:buNone/>
            </a:pPr>
            <a:r>
              <a:rPr lang="en" sz="1800">
                <a:solidFill>
                  <a:schemeClr val="dk1"/>
                </a:solidFill>
              </a:rPr>
              <a:t>LDR R3, [R1, #12]​</a:t>
            </a:r>
            <a:endParaRPr sz="1800">
              <a:solidFill>
                <a:schemeClr val="dk1"/>
              </a:solidFill>
            </a:endParaRPr>
          </a:p>
          <a:p>
            <a:pPr indent="673100" lvl="0" marL="406400" rtl="0" algn="l">
              <a:spcBef>
                <a:spcPts val="0"/>
              </a:spcBef>
              <a:spcAft>
                <a:spcPts val="0"/>
              </a:spcAft>
              <a:buNone/>
            </a:pPr>
            <a:r>
              <a:rPr lang="en" sz="1800">
                <a:solidFill>
                  <a:schemeClr val="dk1"/>
                </a:solidFill>
              </a:rPr>
              <a:t>LDR R4, [R1, #8]​</a:t>
            </a:r>
            <a:endParaRPr sz="1800">
              <a:solidFill>
                <a:schemeClr val="dk1"/>
              </a:solidFill>
            </a:endParaRPr>
          </a:p>
          <a:p>
            <a:pPr indent="673100" lvl="0" marL="406400" rtl="0" algn="l">
              <a:spcBef>
                <a:spcPts val="0"/>
              </a:spcBef>
              <a:spcAft>
                <a:spcPts val="0"/>
              </a:spcAft>
              <a:buNone/>
            </a:pPr>
            <a:r>
              <a:rPr lang="en" sz="1800">
                <a:solidFill>
                  <a:schemeClr val="dk1"/>
                </a:solidFill>
              </a:rPr>
              <a:t>SUB R0, R0, #1​</a:t>
            </a:r>
            <a:endParaRPr sz="1800">
              <a:solidFill>
                <a:schemeClr val="dk1"/>
              </a:solidFill>
            </a:endParaRPr>
          </a:p>
          <a:p>
            <a:pPr indent="673100" lvl="0" marL="406400" rtl="0" algn="l">
              <a:spcBef>
                <a:spcPts val="0"/>
              </a:spcBef>
              <a:spcAft>
                <a:spcPts val="0"/>
              </a:spcAft>
              <a:buNone/>
            </a:pPr>
            <a:r>
              <a:rPr lang="en" sz="1800">
                <a:solidFill>
                  <a:schemeClr val="dk1"/>
                </a:solidFill>
              </a:rPr>
              <a:t>B   LOOP​</a:t>
            </a:r>
            <a:endParaRPr sz="1800">
              <a:solidFill>
                <a:schemeClr val="dk1"/>
              </a:solidFill>
            </a:endParaRPr>
          </a:p>
          <a:p>
            <a:pPr indent="-393700" lvl="0" marL="406400" rtl="0" algn="l">
              <a:spcBef>
                <a:spcPts val="0"/>
              </a:spcBef>
              <a:spcAft>
                <a:spcPts val="0"/>
              </a:spcAft>
              <a:buNone/>
            </a:pPr>
            <a:r>
              <a:rPr lang="en" sz="1800">
                <a:solidFill>
                  <a:schemeClr val="dk1"/>
                </a:solidFill>
              </a:rPr>
              <a:t>DONE​</a:t>
            </a:r>
            <a:endParaRPr sz="1800">
              <a:solidFill>
                <a:schemeClr val="dk1"/>
              </a:solidFill>
            </a:endParaRPr>
          </a:p>
          <a:p>
            <a:pPr indent="-393700" lvl="0" marL="406400" rtl="0" algn="l">
              <a:spcBef>
                <a:spcPts val="0"/>
              </a:spcBef>
              <a:spcAft>
                <a:spcPts val="0"/>
              </a:spcAft>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0" lvl="0" marL="0" rtl="0" algn="l">
              <a:spcBef>
                <a:spcPts val="0"/>
              </a:spcBef>
              <a:spcAft>
                <a:spcPts val="1000"/>
              </a:spcAft>
              <a:buNone/>
            </a:pPr>
            <a:r>
              <a:t/>
            </a:r>
            <a:endParaRPr/>
          </a:p>
        </p:txBody>
      </p:sp>
      <p:pic>
        <p:nvPicPr>
          <p:cNvPr id="376" name="Google Shape;376;p49"/>
          <p:cNvPicPr preferRelativeResize="0"/>
          <p:nvPr/>
        </p:nvPicPr>
        <p:blipFill rotWithShape="1">
          <a:blip r:embed="rId3">
            <a:alphaModFix/>
          </a:blip>
          <a:srcRect b="9600" l="0" r="0" t="0"/>
          <a:stretch/>
        </p:blipFill>
        <p:spPr>
          <a:xfrm>
            <a:off x="3411625" y="1216401"/>
            <a:ext cx="5701075" cy="2972750"/>
          </a:xfrm>
          <a:prstGeom prst="rect">
            <a:avLst/>
          </a:prstGeom>
          <a:noFill/>
          <a:ln>
            <a:noFill/>
          </a:ln>
        </p:spPr>
      </p:pic>
      <p:sp>
        <p:nvSpPr>
          <p:cNvPr id="377" name="Google Shape;377;p49"/>
          <p:cNvSpPr txBox="1"/>
          <p:nvPr/>
        </p:nvSpPr>
        <p:spPr>
          <a:xfrm>
            <a:off x="4921250" y="4248800"/>
            <a:ext cx="3911100" cy="572700"/>
          </a:xfrm>
          <a:prstGeom prst="rect">
            <a:avLst/>
          </a:prstGeom>
          <a:noFill/>
          <a:ln>
            <a:noFill/>
          </a:ln>
        </p:spPr>
        <p:txBody>
          <a:bodyPr anchorCtr="0" anchor="t" bIns="91425" lIns="91425" spcFirstLastPara="1" rIns="91425" wrap="square" tIns="91425">
            <a:noAutofit/>
          </a:bodyPr>
          <a:lstStyle/>
          <a:p>
            <a:pPr indent="-393700" lvl="0" marL="406400" rtl="0" algn="l">
              <a:lnSpc>
                <a:spcPct val="115000"/>
              </a:lnSpc>
              <a:spcBef>
                <a:spcPts val="0"/>
              </a:spcBef>
              <a:spcAft>
                <a:spcPts val="0"/>
              </a:spcAft>
              <a:buClr>
                <a:schemeClr val="dk1"/>
              </a:buClr>
              <a:buSzPts val="1100"/>
              <a:buFont typeface="Arial"/>
              <a:buNone/>
            </a:pPr>
            <a:r>
              <a:rPr b="1" lang="en" sz="2400">
                <a:solidFill>
                  <a:srgbClr val="C00000"/>
                </a:solidFill>
                <a:latin typeface="Times New Roman"/>
                <a:ea typeface="Times New Roman"/>
                <a:cs typeface="Times New Roman"/>
                <a:sym typeface="Times New Roman"/>
              </a:rPr>
              <a:t>Miss Rate = 3/15</a:t>
            </a:r>
            <a:r>
              <a:rPr lang="en" sz="2400">
                <a:solidFill>
                  <a:srgbClr val="C00000"/>
                </a:solidFill>
                <a:latin typeface="Times New Roman"/>
                <a:ea typeface="Times New Roman"/>
                <a:cs typeface="Times New Roman"/>
                <a:sym typeface="Times New Roman"/>
              </a:rPr>
              <a:t>​ </a:t>
            </a:r>
            <a:r>
              <a:rPr b="1" lang="en" sz="2400">
                <a:solidFill>
                  <a:srgbClr val="C00000"/>
                </a:solidFill>
                <a:latin typeface="Times New Roman"/>
                <a:ea typeface="Times New Roman"/>
                <a:cs typeface="Times New Roman"/>
                <a:sym typeface="Times New Roman"/>
              </a:rPr>
              <a:t>= 20%</a:t>
            </a:r>
            <a:r>
              <a:rPr lang="en" sz="2400">
                <a:solidFill>
                  <a:srgbClr val="C00000"/>
                </a:solidFill>
                <a:latin typeface="Times New Roman"/>
                <a:ea typeface="Times New Roman"/>
                <a:cs typeface="Times New Roman"/>
                <a:sym typeface="Times New Roman"/>
              </a:rPr>
              <a:t>​</a:t>
            </a:r>
            <a:endParaRPr sz="2400">
              <a:solidFill>
                <a:srgbClr val="C00000"/>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Avenir"/>
              <a:ea typeface="Avenir"/>
              <a:cs typeface="Avenir"/>
              <a:sym typeface="Avenir"/>
            </a:endParaRPr>
          </a:p>
        </p:txBody>
      </p:sp>
      <p:sp>
        <p:nvSpPr>
          <p:cNvPr id="378" name="Google Shape;378;p49"/>
          <p:cNvSpPr txBox="1"/>
          <p:nvPr/>
        </p:nvSpPr>
        <p:spPr>
          <a:xfrm>
            <a:off x="2057125" y="4068300"/>
            <a:ext cx="2655300" cy="1044300"/>
          </a:xfrm>
          <a:prstGeom prst="rect">
            <a:avLst/>
          </a:prstGeom>
          <a:noFill/>
          <a:ln>
            <a:noFill/>
          </a:ln>
        </p:spPr>
        <p:txBody>
          <a:bodyPr anchorCtr="0" anchor="t" bIns="91425" lIns="91425" spcFirstLastPara="1" rIns="91425" wrap="square" tIns="91425">
            <a:noAutofit/>
          </a:bodyPr>
          <a:lstStyle/>
          <a:p>
            <a:pPr indent="-393700" lvl="0" marL="406400" rtl="0" algn="l">
              <a:lnSpc>
                <a:spcPct val="115000"/>
              </a:lnSpc>
              <a:spcBef>
                <a:spcPts val="0"/>
              </a:spcBef>
              <a:spcAft>
                <a:spcPts val="0"/>
              </a:spcAft>
              <a:buClr>
                <a:schemeClr val="dk1"/>
              </a:buClr>
              <a:buSzPts val="1100"/>
              <a:buFont typeface="Arial"/>
              <a:buNone/>
            </a:pPr>
            <a:r>
              <a:rPr b="1" lang="en" sz="2200">
                <a:solidFill>
                  <a:srgbClr val="C00000"/>
                </a:solidFill>
                <a:latin typeface="Times New Roman"/>
                <a:ea typeface="Times New Roman"/>
                <a:cs typeface="Times New Roman"/>
                <a:sym typeface="Times New Roman"/>
              </a:rPr>
              <a:t>Temporal Locality</a:t>
            </a:r>
            <a:r>
              <a:rPr lang="en" sz="2200">
                <a:solidFill>
                  <a:srgbClr val="C00000"/>
                </a:solidFill>
                <a:latin typeface="Times New Roman"/>
                <a:ea typeface="Times New Roman"/>
                <a:cs typeface="Times New Roman"/>
                <a:sym typeface="Times New Roman"/>
              </a:rPr>
              <a:t>​</a:t>
            </a:r>
            <a:endParaRPr sz="2200">
              <a:solidFill>
                <a:srgbClr val="C00000"/>
              </a:solidFill>
              <a:latin typeface="Times New Roman"/>
              <a:ea typeface="Times New Roman"/>
              <a:cs typeface="Times New Roman"/>
              <a:sym typeface="Times New Roman"/>
            </a:endParaRPr>
          </a:p>
          <a:p>
            <a:pPr indent="-393700" lvl="0" marL="406400" rtl="0" algn="l">
              <a:lnSpc>
                <a:spcPct val="115000"/>
              </a:lnSpc>
              <a:spcBef>
                <a:spcPts val="0"/>
              </a:spcBef>
              <a:spcAft>
                <a:spcPts val="0"/>
              </a:spcAft>
              <a:buClr>
                <a:schemeClr val="dk1"/>
              </a:buClr>
              <a:buSzPts val="1100"/>
              <a:buFont typeface="Arial"/>
              <a:buNone/>
            </a:pPr>
            <a:r>
              <a:rPr b="1" lang="en" sz="2200">
                <a:solidFill>
                  <a:srgbClr val="C00000"/>
                </a:solidFill>
                <a:latin typeface="Times New Roman"/>
                <a:ea typeface="Times New Roman"/>
                <a:cs typeface="Times New Roman"/>
                <a:sym typeface="Times New Roman"/>
              </a:rPr>
              <a:t>Compulsory Misses</a:t>
            </a:r>
            <a:r>
              <a:rPr lang="en" sz="2200">
                <a:solidFill>
                  <a:srgbClr val="C00000"/>
                </a:solidFill>
                <a:latin typeface="Times New Roman"/>
                <a:ea typeface="Times New Roman"/>
                <a:cs typeface="Times New Roman"/>
                <a:sym typeface="Times New Roman"/>
              </a:rPr>
              <a:t>​</a:t>
            </a:r>
            <a:endParaRPr sz="2200">
              <a:solidFill>
                <a:srgbClr val="C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Avenir"/>
              <a:ea typeface="Avenir"/>
              <a:cs typeface="Avenir"/>
              <a:sym typeface="Aveni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Temporal Locality With A Direct Mapped Cache</a:t>
            </a:r>
            <a:endParaRPr/>
          </a:p>
        </p:txBody>
      </p:sp>
      <p:sp>
        <p:nvSpPr>
          <p:cNvPr id="384" name="Google Shape;384;p50"/>
          <p:cNvSpPr txBox="1"/>
          <p:nvPr>
            <p:ph idx="1" type="body"/>
          </p:nvPr>
        </p:nvSpPr>
        <p:spPr>
          <a:xfrm>
            <a:off x="311700" y="1152475"/>
            <a:ext cx="2386200" cy="37848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Clr>
                <a:schemeClr val="dk1"/>
              </a:buClr>
              <a:buSzPct val="52380"/>
              <a:buFont typeface="Arial"/>
              <a:buNone/>
            </a:pPr>
            <a:r>
              <a:rPr lang="en">
                <a:solidFill>
                  <a:srgbClr val="0000FF"/>
                </a:solidFill>
                <a:latin typeface="IBM Plex Mono"/>
                <a:ea typeface="IBM Plex Mono"/>
                <a:cs typeface="IBM Plex Mono"/>
                <a:sym typeface="IBM Plex Mono"/>
              </a:rPr>
              <a:t>MOV R0, #5</a:t>
            </a:r>
            <a:endParaRPr>
              <a:solidFill>
                <a:srgbClr val="0000FF"/>
              </a:solidFill>
              <a:latin typeface="IBM Plex Mono"/>
              <a:ea typeface="IBM Plex Mono"/>
              <a:cs typeface="IBM Plex Mono"/>
              <a:sym typeface="IBM Plex Mono"/>
            </a:endParaRPr>
          </a:p>
          <a:p>
            <a:pPr indent="0" lvl="0" marL="0" rtl="0" algn="l">
              <a:spcBef>
                <a:spcPts val="1000"/>
              </a:spcBef>
              <a:spcAft>
                <a:spcPts val="0"/>
              </a:spcAft>
              <a:buClr>
                <a:schemeClr val="dk1"/>
              </a:buClr>
              <a:buSzPct val="52380"/>
              <a:buFont typeface="Arial"/>
              <a:buNone/>
            </a:pPr>
            <a:r>
              <a:rPr lang="en">
                <a:solidFill>
                  <a:srgbClr val="0000FF"/>
                </a:solidFill>
                <a:latin typeface="IBM Plex Mono"/>
                <a:ea typeface="IBM Plex Mono"/>
                <a:cs typeface="IBM Plex Mono"/>
                <a:sym typeface="IBM Plex Mono"/>
              </a:rPr>
              <a:t>MOV R1, #0</a:t>
            </a:r>
            <a:endParaRPr>
              <a:solidFill>
                <a:srgbClr val="0000FF"/>
              </a:solidFill>
              <a:latin typeface="IBM Plex Mono"/>
              <a:ea typeface="IBM Plex Mono"/>
              <a:cs typeface="IBM Plex Mono"/>
              <a:sym typeface="IBM Plex Mono"/>
            </a:endParaRPr>
          </a:p>
          <a:p>
            <a:pPr indent="0" lvl="0" marL="0" rtl="0" algn="l">
              <a:spcBef>
                <a:spcPts val="1000"/>
              </a:spcBef>
              <a:spcAft>
                <a:spcPts val="0"/>
              </a:spcAft>
              <a:buClr>
                <a:schemeClr val="dk1"/>
              </a:buClr>
              <a:buSzPct val="52380"/>
              <a:buFont typeface="Arial"/>
              <a:buNone/>
            </a:pPr>
            <a:r>
              <a:rPr lang="en">
                <a:solidFill>
                  <a:srgbClr val="0000FF"/>
                </a:solidFill>
                <a:latin typeface="IBM Plex Mono"/>
                <a:ea typeface="IBM Plex Mono"/>
                <a:cs typeface="IBM Plex Mono"/>
                <a:sym typeface="IBM Plex Mono"/>
              </a:rPr>
              <a:t>LOOP CMP R0, #0</a:t>
            </a:r>
            <a:endParaRPr>
              <a:solidFill>
                <a:srgbClr val="0000FF"/>
              </a:solidFill>
              <a:latin typeface="IBM Plex Mono"/>
              <a:ea typeface="IBM Plex Mono"/>
              <a:cs typeface="IBM Plex Mono"/>
              <a:sym typeface="IBM Plex Mono"/>
            </a:endParaRPr>
          </a:p>
          <a:p>
            <a:pPr indent="457200" lvl="0" marL="0" rtl="0" algn="l">
              <a:spcBef>
                <a:spcPts val="1000"/>
              </a:spcBef>
              <a:spcAft>
                <a:spcPts val="0"/>
              </a:spcAft>
              <a:buClr>
                <a:schemeClr val="dk1"/>
              </a:buClr>
              <a:buSzPct val="52380"/>
              <a:buFont typeface="Arial"/>
              <a:buNone/>
            </a:pPr>
            <a:r>
              <a:rPr lang="en">
                <a:solidFill>
                  <a:srgbClr val="0000FF"/>
                </a:solidFill>
                <a:latin typeface="IBM Plex Mono"/>
                <a:ea typeface="IBM Plex Mono"/>
                <a:cs typeface="IBM Plex Mono"/>
                <a:sym typeface="IBM Plex Mono"/>
              </a:rPr>
              <a:t>BEQ DONE</a:t>
            </a:r>
            <a:endParaRPr>
              <a:solidFill>
                <a:srgbClr val="0000FF"/>
              </a:solidFill>
              <a:latin typeface="IBM Plex Mono"/>
              <a:ea typeface="IBM Plex Mono"/>
              <a:cs typeface="IBM Plex Mono"/>
              <a:sym typeface="IBM Plex Mono"/>
            </a:endParaRPr>
          </a:p>
          <a:p>
            <a:pPr indent="0" lvl="0" marL="457200" rtl="0" algn="l">
              <a:spcBef>
                <a:spcPts val="1000"/>
              </a:spcBef>
              <a:spcAft>
                <a:spcPts val="0"/>
              </a:spcAft>
              <a:buClr>
                <a:schemeClr val="dk1"/>
              </a:buClr>
              <a:buSzPct val="52380"/>
              <a:buFont typeface="Arial"/>
              <a:buNone/>
            </a:pPr>
            <a:r>
              <a:rPr lang="en">
                <a:solidFill>
                  <a:srgbClr val="0000FF"/>
                </a:solidFill>
                <a:latin typeface="IBM Plex Mono"/>
                <a:ea typeface="IBM Plex Mono"/>
                <a:cs typeface="IBM Plex Mono"/>
                <a:sym typeface="IBM Plex Mono"/>
              </a:rPr>
              <a:t>LDR R2, [R1, #4]</a:t>
            </a:r>
            <a:endParaRPr>
              <a:solidFill>
                <a:srgbClr val="0000FF"/>
              </a:solidFill>
              <a:latin typeface="IBM Plex Mono"/>
              <a:ea typeface="IBM Plex Mono"/>
              <a:cs typeface="IBM Plex Mono"/>
              <a:sym typeface="IBM Plex Mono"/>
            </a:endParaRPr>
          </a:p>
          <a:p>
            <a:pPr indent="0" lvl="0" marL="457200" rtl="0" algn="l">
              <a:spcBef>
                <a:spcPts val="1000"/>
              </a:spcBef>
              <a:spcAft>
                <a:spcPts val="0"/>
              </a:spcAft>
              <a:buClr>
                <a:schemeClr val="dk1"/>
              </a:buClr>
              <a:buSzPct val="52380"/>
              <a:buFont typeface="Arial"/>
              <a:buNone/>
            </a:pPr>
            <a:r>
              <a:rPr lang="en">
                <a:solidFill>
                  <a:srgbClr val="0000FF"/>
                </a:solidFill>
                <a:latin typeface="IBM Plex Mono"/>
                <a:ea typeface="IBM Plex Mono"/>
                <a:cs typeface="IBM Plex Mono"/>
                <a:sym typeface="IBM Plex Mono"/>
              </a:rPr>
              <a:t>LDR R3, [R1, #12]</a:t>
            </a:r>
            <a:endParaRPr>
              <a:solidFill>
                <a:srgbClr val="0000FF"/>
              </a:solidFill>
              <a:latin typeface="IBM Plex Mono"/>
              <a:ea typeface="IBM Plex Mono"/>
              <a:cs typeface="IBM Plex Mono"/>
              <a:sym typeface="IBM Plex Mono"/>
            </a:endParaRPr>
          </a:p>
          <a:p>
            <a:pPr indent="0" lvl="0" marL="457200" rtl="0" algn="l">
              <a:spcBef>
                <a:spcPts val="1000"/>
              </a:spcBef>
              <a:spcAft>
                <a:spcPts val="0"/>
              </a:spcAft>
              <a:buClr>
                <a:schemeClr val="dk1"/>
              </a:buClr>
              <a:buSzPct val="52380"/>
              <a:buFont typeface="Arial"/>
              <a:buNone/>
            </a:pPr>
            <a:r>
              <a:rPr lang="en">
                <a:solidFill>
                  <a:srgbClr val="0000FF"/>
                </a:solidFill>
                <a:latin typeface="IBM Plex Mono"/>
                <a:ea typeface="IBM Plex Mono"/>
                <a:cs typeface="IBM Plex Mono"/>
                <a:sym typeface="IBM Plex Mono"/>
              </a:rPr>
              <a:t>LDR R4, [R1, #8]</a:t>
            </a:r>
            <a:endParaRPr>
              <a:solidFill>
                <a:srgbClr val="0000FF"/>
              </a:solidFill>
              <a:latin typeface="IBM Plex Mono"/>
              <a:ea typeface="IBM Plex Mono"/>
              <a:cs typeface="IBM Plex Mono"/>
              <a:sym typeface="IBM Plex Mono"/>
            </a:endParaRPr>
          </a:p>
          <a:p>
            <a:pPr indent="0" lvl="0" marL="457200" rtl="0" algn="l">
              <a:spcBef>
                <a:spcPts val="1000"/>
              </a:spcBef>
              <a:spcAft>
                <a:spcPts val="0"/>
              </a:spcAft>
              <a:buClr>
                <a:schemeClr val="dk1"/>
              </a:buClr>
              <a:buSzPct val="52380"/>
              <a:buFont typeface="Arial"/>
              <a:buNone/>
            </a:pPr>
            <a:r>
              <a:rPr lang="en">
                <a:solidFill>
                  <a:srgbClr val="0000FF"/>
                </a:solidFill>
                <a:latin typeface="IBM Plex Mono"/>
                <a:ea typeface="IBM Plex Mono"/>
                <a:cs typeface="IBM Plex Mono"/>
                <a:sym typeface="IBM Plex Mono"/>
              </a:rPr>
              <a:t>SUB R0, R0, #1</a:t>
            </a:r>
            <a:endParaRPr>
              <a:solidFill>
                <a:srgbClr val="0000FF"/>
              </a:solidFill>
              <a:latin typeface="IBM Plex Mono"/>
              <a:ea typeface="IBM Plex Mono"/>
              <a:cs typeface="IBM Plex Mono"/>
              <a:sym typeface="IBM Plex Mono"/>
            </a:endParaRPr>
          </a:p>
          <a:p>
            <a:pPr indent="0" lvl="0" marL="457200" rtl="0" algn="l">
              <a:spcBef>
                <a:spcPts val="1000"/>
              </a:spcBef>
              <a:spcAft>
                <a:spcPts val="0"/>
              </a:spcAft>
              <a:buClr>
                <a:schemeClr val="dk1"/>
              </a:buClr>
              <a:buSzPct val="52380"/>
              <a:buFont typeface="Arial"/>
              <a:buNone/>
            </a:pPr>
            <a:r>
              <a:rPr lang="en">
                <a:solidFill>
                  <a:srgbClr val="0000FF"/>
                </a:solidFill>
                <a:latin typeface="IBM Plex Mono"/>
                <a:ea typeface="IBM Plex Mono"/>
                <a:cs typeface="IBM Plex Mono"/>
                <a:sym typeface="IBM Plex Mono"/>
              </a:rPr>
              <a:t>B LOOP</a:t>
            </a:r>
            <a:endParaRPr>
              <a:solidFill>
                <a:srgbClr val="0000FF"/>
              </a:solidFill>
              <a:latin typeface="IBM Plex Mono"/>
              <a:ea typeface="IBM Plex Mono"/>
              <a:cs typeface="IBM Plex Mono"/>
              <a:sym typeface="IBM Plex Mono"/>
            </a:endParaRPr>
          </a:p>
          <a:p>
            <a:pPr indent="0" lvl="0" marL="0" rtl="0" algn="l">
              <a:spcBef>
                <a:spcPts val="1000"/>
              </a:spcBef>
              <a:spcAft>
                <a:spcPts val="1000"/>
              </a:spcAft>
              <a:buNone/>
            </a:pPr>
            <a:r>
              <a:rPr lang="en">
                <a:solidFill>
                  <a:srgbClr val="0000FF"/>
                </a:solidFill>
                <a:latin typeface="IBM Plex Mono"/>
                <a:ea typeface="IBM Plex Mono"/>
                <a:cs typeface="IBM Plex Mono"/>
                <a:sym typeface="IBM Plex Mono"/>
              </a:rPr>
              <a:t>DONE</a:t>
            </a:r>
            <a:endParaRPr>
              <a:solidFill>
                <a:srgbClr val="0000FF"/>
              </a:solidFill>
            </a:endParaRPr>
          </a:p>
        </p:txBody>
      </p:sp>
      <p:sp>
        <p:nvSpPr>
          <p:cNvPr id="385" name="Google Shape;385;p50"/>
          <p:cNvSpPr txBox="1"/>
          <p:nvPr/>
        </p:nvSpPr>
        <p:spPr>
          <a:xfrm>
            <a:off x="4552250" y="1532475"/>
            <a:ext cx="4499100" cy="8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The program contains a loop that repeats for five iterations. </a:t>
            </a:r>
            <a:endParaRPr>
              <a:latin typeface="Avenir"/>
              <a:ea typeface="Avenir"/>
              <a:cs typeface="Avenir"/>
              <a:sym typeface="Avenir"/>
            </a:endParaRPr>
          </a:p>
          <a:p>
            <a:pPr indent="0" lvl="0" marL="0" rtl="0" algn="l">
              <a:spcBef>
                <a:spcPts val="0"/>
              </a:spcBef>
              <a:spcAft>
                <a:spcPts val="0"/>
              </a:spcAft>
              <a:buNone/>
            </a:pPr>
            <a:r>
              <a:rPr lang="en">
                <a:latin typeface="Avenir"/>
                <a:ea typeface="Avenir"/>
                <a:cs typeface="Avenir"/>
                <a:sym typeface="Avenir"/>
              </a:rPr>
              <a:t>Each iteration: 3 memory access</a:t>
            </a:r>
            <a:endParaRPr>
              <a:latin typeface="Avenir"/>
              <a:ea typeface="Avenir"/>
              <a:cs typeface="Avenir"/>
              <a:sym typeface="Avenir"/>
            </a:endParaRPr>
          </a:p>
          <a:p>
            <a:pPr indent="0" lvl="0" marL="0" rtl="0" algn="l">
              <a:spcBef>
                <a:spcPts val="0"/>
              </a:spcBef>
              <a:spcAft>
                <a:spcPts val="0"/>
              </a:spcAft>
              <a:buNone/>
            </a:pPr>
            <a:r>
              <a:rPr lang="en">
                <a:latin typeface="Avenir"/>
                <a:ea typeface="Avenir"/>
                <a:cs typeface="Avenir"/>
                <a:sym typeface="Avenir"/>
              </a:rPr>
              <a:t>First iteration: cache empty, data fetched, the next four times the loop executes, the data found in the cache. </a:t>
            </a:r>
            <a:r>
              <a:rPr lang="en">
                <a:solidFill>
                  <a:srgbClr val="980000"/>
                </a:solidFill>
                <a:latin typeface="Oswald"/>
                <a:ea typeface="Oswald"/>
                <a:cs typeface="Oswald"/>
                <a:sym typeface="Oswald"/>
              </a:rPr>
              <a:t>Miss rate: (3*1)/(3*5) = 0.2 = 20%</a:t>
            </a:r>
            <a:endParaRPr>
              <a:solidFill>
                <a:srgbClr val="980000"/>
              </a:solidFill>
              <a:latin typeface="Oswald"/>
              <a:ea typeface="Oswald"/>
              <a:cs typeface="Oswald"/>
              <a:sym typeface="Oswald"/>
            </a:endParaRPr>
          </a:p>
        </p:txBody>
      </p:sp>
      <p:pic>
        <p:nvPicPr>
          <p:cNvPr id="386" name="Google Shape;386;p50"/>
          <p:cNvPicPr preferRelativeResize="0"/>
          <p:nvPr/>
        </p:nvPicPr>
        <p:blipFill>
          <a:blip r:embed="rId3">
            <a:alphaModFix/>
          </a:blip>
          <a:stretch>
            <a:fillRect/>
          </a:stretch>
        </p:blipFill>
        <p:spPr>
          <a:xfrm>
            <a:off x="2619949" y="3012675"/>
            <a:ext cx="4011900" cy="2082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 Mapped Cache: Conflict​</a:t>
            </a:r>
            <a:endParaRPr/>
          </a:p>
        </p:txBody>
      </p:sp>
      <p:sp>
        <p:nvSpPr>
          <p:cNvPr id="392" name="Google Shape;39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93700" lvl="0" marL="406400" rtl="0" algn="l">
              <a:spcBef>
                <a:spcPts val="0"/>
              </a:spcBef>
              <a:spcAft>
                <a:spcPts val="0"/>
              </a:spcAft>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393700" lvl="0" marL="406400" rtl="0" algn="l">
              <a:spcBef>
                <a:spcPts val="0"/>
              </a:spcBef>
              <a:spcAft>
                <a:spcPts val="0"/>
              </a:spcAft>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393700" lvl="0" marL="406400" rtl="0" algn="l">
              <a:spcBef>
                <a:spcPts val="0"/>
              </a:spcBef>
              <a:spcAft>
                <a:spcPts val="0"/>
              </a:spcAft>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393700" lvl="0" marL="406400" rtl="0" algn="l">
              <a:spcBef>
                <a:spcPts val="0"/>
              </a:spcBef>
              <a:spcAft>
                <a:spcPts val="0"/>
              </a:spcAft>
              <a:buNone/>
            </a:pPr>
            <a:r>
              <a:rPr lang="en" sz="1800">
                <a:solidFill>
                  <a:schemeClr val="dk1"/>
                </a:solidFill>
              </a:rPr>
              <a:t>​</a:t>
            </a:r>
            <a:endParaRPr sz="1800">
              <a:solidFill>
                <a:schemeClr val="dk1"/>
              </a:solidFill>
            </a:endParaRPr>
          </a:p>
          <a:p>
            <a:pPr indent="-393700" lvl="0" marL="406400" rtl="0" algn="l">
              <a:spcBef>
                <a:spcPts val="0"/>
              </a:spcBef>
              <a:spcAft>
                <a:spcPts val="0"/>
              </a:spcAft>
              <a:buNone/>
            </a:pPr>
            <a:r>
              <a:rPr b="1" lang="en" sz="2400">
                <a:solidFill>
                  <a:srgbClr val="0070C0"/>
                </a:solidFill>
              </a:rPr>
              <a:t>ARM Assembly Code</a:t>
            </a:r>
            <a:r>
              <a:rPr lang="en" sz="2400">
                <a:solidFill>
                  <a:srgbClr val="0070C0"/>
                </a:solidFill>
              </a:rPr>
              <a:t>​</a:t>
            </a:r>
            <a:endParaRPr sz="2400">
              <a:solidFill>
                <a:srgbClr val="0070C0"/>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MOV R0, #5</a:t>
            </a:r>
            <a:endParaRPr sz="1800">
              <a:solidFill>
                <a:schemeClr val="dk1"/>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MOV R1, #0</a:t>
            </a:r>
            <a:endParaRPr sz="1800">
              <a:solidFill>
                <a:schemeClr val="dk1"/>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LOOP CMP R0, #0</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BEQ DONE</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LDR R2, [R1, #0x4]</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LDR R3, [R1, #0x24]</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SUB R0, R0, #1</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B LOOP</a:t>
            </a:r>
            <a:endParaRPr sz="1800">
              <a:solidFill>
                <a:schemeClr val="dk1"/>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DONE</a:t>
            </a:r>
            <a:endParaRPr sz="1800">
              <a:solidFill>
                <a:schemeClr val="dk1"/>
              </a:solidFill>
            </a:endParaRPr>
          </a:p>
          <a:p>
            <a:pPr indent="-393700" lvl="0" marL="406400" rtl="0" algn="l">
              <a:spcBef>
                <a:spcPts val="0"/>
              </a:spcBef>
              <a:spcAft>
                <a:spcPts val="0"/>
              </a:spcAft>
              <a:buNone/>
            </a:pPr>
            <a:r>
              <a:t/>
            </a:r>
            <a:endParaRPr sz="1800">
              <a:solidFill>
                <a:schemeClr val="dk1"/>
              </a:solidFill>
            </a:endParaRPr>
          </a:p>
          <a:p>
            <a:pPr indent="-393700" lvl="0" marL="406400" rtl="0" algn="l">
              <a:spcBef>
                <a:spcPts val="0"/>
              </a:spcBef>
              <a:spcAft>
                <a:spcPts val="0"/>
              </a:spcAft>
              <a:buNone/>
            </a:pPr>
            <a:r>
              <a:rPr lang="en" sz="1800">
                <a:solidFill>
                  <a:schemeClr val="dk1"/>
                </a:solidFill>
                <a:highlight>
                  <a:srgbClr val="EDEBE9"/>
                </a:highlight>
                <a:latin typeface="Courier New"/>
                <a:ea typeface="Courier New"/>
                <a:cs typeface="Courier New"/>
                <a:sym typeface="Courier New"/>
              </a:rPr>
              <a:t>​</a:t>
            </a:r>
            <a:endParaRPr sz="1800">
              <a:solidFill>
                <a:schemeClr val="dk1"/>
              </a:solidFill>
              <a:highlight>
                <a:srgbClr val="EDEBE9"/>
              </a:highlight>
              <a:latin typeface="Courier New"/>
              <a:ea typeface="Courier New"/>
              <a:cs typeface="Courier New"/>
              <a:sym typeface="Courier New"/>
            </a:endParaRPr>
          </a:p>
          <a:p>
            <a:pPr indent="0" lvl="0" marL="0" rtl="0" algn="l">
              <a:spcBef>
                <a:spcPts val="0"/>
              </a:spcBef>
              <a:spcAft>
                <a:spcPts val="1000"/>
              </a:spcAft>
              <a:buNone/>
            </a:pPr>
            <a:r>
              <a:t/>
            </a:r>
            <a:endParaRPr/>
          </a:p>
        </p:txBody>
      </p:sp>
      <p:pic>
        <p:nvPicPr>
          <p:cNvPr id="393" name="Google Shape;393;p51"/>
          <p:cNvPicPr preferRelativeResize="0"/>
          <p:nvPr/>
        </p:nvPicPr>
        <p:blipFill>
          <a:blip r:embed="rId3">
            <a:alphaModFix/>
          </a:blip>
          <a:stretch>
            <a:fillRect/>
          </a:stretch>
        </p:blipFill>
        <p:spPr>
          <a:xfrm>
            <a:off x="3771096" y="1152471"/>
            <a:ext cx="5061200" cy="3008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2"/>
          <p:cNvPicPr preferRelativeResize="0"/>
          <p:nvPr/>
        </p:nvPicPr>
        <p:blipFill rotWithShape="1">
          <a:blip r:embed="rId3">
            <a:alphaModFix/>
          </a:blip>
          <a:srcRect b="11956" l="0" r="0" t="0"/>
          <a:stretch/>
        </p:blipFill>
        <p:spPr>
          <a:xfrm>
            <a:off x="4632850" y="1109362"/>
            <a:ext cx="4511100" cy="2360925"/>
          </a:xfrm>
          <a:prstGeom prst="rect">
            <a:avLst/>
          </a:prstGeom>
          <a:noFill/>
          <a:ln>
            <a:noFill/>
          </a:ln>
        </p:spPr>
      </p:pic>
      <p:sp>
        <p:nvSpPr>
          <p:cNvPr id="399" name="Google Shape;399;p5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 Mapped Cache: Conflict​</a:t>
            </a:r>
            <a:endParaRPr/>
          </a:p>
        </p:txBody>
      </p:sp>
      <p:sp>
        <p:nvSpPr>
          <p:cNvPr id="400" name="Google Shape;400;p52"/>
          <p:cNvSpPr txBox="1"/>
          <p:nvPr>
            <p:ph idx="1" type="body"/>
          </p:nvPr>
        </p:nvSpPr>
        <p:spPr>
          <a:xfrm>
            <a:off x="3917000" y="2721075"/>
            <a:ext cx="2252400" cy="2228400"/>
          </a:xfrm>
          <a:prstGeom prst="rect">
            <a:avLst/>
          </a:prstGeom>
        </p:spPr>
        <p:txBody>
          <a:bodyPr anchorCtr="0" anchor="t" bIns="91425" lIns="91425" spcFirstLastPara="1" rIns="91425" wrap="square" tIns="91425">
            <a:normAutofit fontScale="62500"/>
          </a:bodyPr>
          <a:lstStyle/>
          <a:p>
            <a:pPr indent="-393700" lvl="0" marL="406400" rtl="0" algn="l">
              <a:spcBef>
                <a:spcPts val="0"/>
              </a:spcBef>
              <a:spcAft>
                <a:spcPts val="0"/>
              </a:spcAft>
              <a:buNone/>
            </a:pPr>
            <a:r>
              <a:rPr b="1" lang="en" sz="2400">
                <a:solidFill>
                  <a:srgbClr val="0070C0"/>
                </a:solidFill>
              </a:rPr>
              <a:t>ARM Assembly Code</a:t>
            </a:r>
            <a:r>
              <a:rPr lang="en" sz="2400">
                <a:solidFill>
                  <a:srgbClr val="0070C0"/>
                </a:solidFill>
              </a:rPr>
              <a:t>​</a:t>
            </a:r>
            <a:endParaRPr sz="2400">
              <a:solidFill>
                <a:srgbClr val="0070C0"/>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MOV R0, #5</a:t>
            </a:r>
            <a:endParaRPr sz="1800">
              <a:solidFill>
                <a:schemeClr val="dk1"/>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MOV R1, #0</a:t>
            </a:r>
            <a:endParaRPr sz="1800">
              <a:solidFill>
                <a:schemeClr val="dk1"/>
              </a:solidFill>
            </a:endParaRPr>
          </a:p>
          <a:p>
            <a:pPr indent="-393700" lvl="0" marL="406400" rtl="0" algn="l">
              <a:spcBef>
                <a:spcPts val="0"/>
              </a:spcBef>
              <a:spcAft>
                <a:spcPts val="0"/>
              </a:spcAft>
              <a:buClr>
                <a:schemeClr val="dk1"/>
              </a:buClr>
              <a:buSzPct val="61111"/>
              <a:buFont typeface="Arial"/>
              <a:buNone/>
            </a:pPr>
            <a:r>
              <a:rPr lang="en" sz="1800">
                <a:solidFill>
                  <a:schemeClr val="dk1"/>
                </a:solidFill>
              </a:rPr>
              <a:t>LOOP CMP R0, #0</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BEQ DONE</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LDR R2, [R1, #0x4]</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LDR R3, [R1, #0x24]</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SUB R0, R0, #1</a:t>
            </a:r>
            <a:endParaRPr sz="1800">
              <a:solidFill>
                <a:schemeClr val="dk1"/>
              </a:solidFill>
            </a:endParaRPr>
          </a:p>
          <a:p>
            <a:pPr indent="-393700" lvl="0" marL="863600" rtl="0" algn="l">
              <a:spcBef>
                <a:spcPts val="0"/>
              </a:spcBef>
              <a:spcAft>
                <a:spcPts val="0"/>
              </a:spcAft>
              <a:buClr>
                <a:schemeClr val="dk1"/>
              </a:buClr>
              <a:buSzPct val="61111"/>
              <a:buFont typeface="Arial"/>
              <a:buNone/>
            </a:pPr>
            <a:r>
              <a:rPr lang="en" sz="1800">
                <a:solidFill>
                  <a:schemeClr val="dk1"/>
                </a:solidFill>
              </a:rPr>
              <a:t>B LOOP</a:t>
            </a:r>
            <a:endParaRPr sz="1800">
              <a:solidFill>
                <a:schemeClr val="dk1"/>
              </a:solidFill>
            </a:endParaRPr>
          </a:p>
          <a:p>
            <a:pPr indent="-393700" lvl="0" marL="406400" rtl="0" algn="l">
              <a:spcBef>
                <a:spcPts val="0"/>
              </a:spcBef>
              <a:spcAft>
                <a:spcPts val="0"/>
              </a:spcAft>
              <a:buNone/>
            </a:pPr>
            <a:r>
              <a:rPr lang="en" sz="1800">
                <a:solidFill>
                  <a:schemeClr val="dk1"/>
                </a:solidFill>
              </a:rPr>
              <a:t>DONE</a:t>
            </a:r>
            <a:endParaRPr/>
          </a:p>
        </p:txBody>
      </p:sp>
      <p:sp>
        <p:nvSpPr>
          <p:cNvPr id="401" name="Google Shape;401;p52"/>
          <p:cNvSpPr txBox="1"/>
          <p:nvPr/>
        </p:nvSpPr>
        <p:spPr>
          <a:xfrm>
            <a:off x="6351850" y="3561925"/>
            <a:ext cx="2792100" cy="847200"/>
          </a:xfrm>
          <a:prstGeom prst="rect">
            <a:avLst/>
          </a:prstGeom>
          <a:noFill/>
          <a:ln>
            <a:noFill/>
          </a:ln>
        </p:spPr>
        <p:txBody>
          <a:bodyPr anchorCtr="0" anchor="t" bIns="91425" lIns="91425" spcFirstLastPara="1" rIns="91425" wrap="square" tIns="91425">
            <a:noAutofit/>
          </a:bodyPr>
          <a:lstStyle/>
          <a:p>
            <a:pPr indent="-393700" lvl="0" marL="406400" rtl="0" algn="l">
              <a:lnSpc>
                <a:spcPct val="115000"/>
              </a:lnSpc>
              <a:spcBef>
                <a:spcPts val="0"/>
              </a:spcBef>
              <a:spcAft>
                <a:spcPts val="0"/>
              </a:spcAft>
              <a:buClr>
                <a:schemeClr val="dk1"/>
              </a:buClr>
              <a:buSzPts val="1100"/>
              <a:buFont typeface="Arial"/>
              <a:buNone/>
            </a:pPr>
            <a:r>
              <a:rPr b="1" lang="en" sz="1800">
                <a:solidFill>
                  <a:srgbClr val="C00000"/>
                </a:solidFill>
                <a:latin typeface="Times New Roman"/>
                <a:ea typeface="Times New Roman"/>
                <a:cs typeface="Times New Roman"/>
                <a:sym typeface="Times New Roman"/>
              </a:rPr>
              <a:t>Miss Rate = 10/10</a:t>
            </a:r>
            <a:r>
              <a:rPr lang="en" sz="1800">
                <a:solidFill>
                  <a:srgbClr val="C00000"/>
                </a:solidFill>
                <a:latin typeface="Times New Roman"/>
                <a:ea typeface="Times New Roman"/>
                <a:cs typeface="Times New Roman"/>
                <a:sym typeface="Times New Roman"/>
              </a:rPr>
              <a:t>​</a:t>
            </a:r>
            <a:r>
              <a:rPr b="1" lang="en" sz="1800">
                <a:solidFill>
                  <a:srgbClr val="C00000"/>
                </a:solidFill>
                <a:latin typeface="Times New Roman"/>
                <a:ea typeface="Times New Roman"/>
                <a:cs typeface="Times New Roman"/>
                <a:sym typeface="Times New Roman"/>
              </a:rPr>
              <a:t> = 100%</a:t>
            </a:r>
            <a:r>
              <a:rPr lang="en" sz="1800">
                <a:solidFill>
                  <a:srgbClr val="C00000"/>
                </a:solidFill>
                <a:latin typeface="Times New Roman"/>
                <a:ea typeface="Times New Roman"/>
                <a:cs typeface="Times New Roman"/>
                <a:sym typeface="Times New Roman"/>
              </a:rPr>
              <a:t>​</a:t>
            </a:r>
            <a:endParaRPr sz="1800">
              <a:solidFill>
                <a:srgbClr val="C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Avenir"/>
              <a:ea typeface="Avenir"/>
              <a:cs typeface="Avenir"/>
              <a:sym typeface="Avenir"/>
            </a:endParaRPr>
          </a:p>
        </p:txBody>
      </p:sp>
      <p:sp>
        <p:nvSpPr>
          <p:cNvPr id="402" name="Google Shape;402;p52"/>
          <p:cNvSpPr txBox="1"/>
          <p:nvPr/>
        </p:nvSpPr>
        <p:spPr>
          <a:xfrm>
            <a:off x="6351850" y="4001675"/>
            <a:ext cx="26256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00000"/>
                </a:solidFill>
                <a:latin typeface="Times New Roman"/>
                <a:ea typeface="Times New Roman"/>
                <a:cs typeface="Times New Roman"/>
                <a:sym typeface="Times New Roman"/>
              </a:rPr>
              <a:t>Conflict Misses​</a:t>
            </a:r>
            <a:endParaRPr sz="1800">
              <a:latin typeface="Avenir"/>
              <a:ea typeface="Avenir"/>
              <a:cs typeface="Avenir"/>
              <a:sym typeface="Avenir"/>
            </a:endParaRPr>
          </a:p>
        </p:txBody>
      </p:sp>
      <p:sp>
        <p:nvSpPr>
          <p:cNvPr id="403" name="Google Shape;403;p52"/>
          <p:cNvSpPr txBox="1"/>
          <p:nvPr/>
        </p:nvSpPr>
        <p:spPr>
          <a:xfrm>
            <a:off x="83600" y="1198100"/>
            <a:ext cx="3833400" cy="26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Memory addresses 0x4 and 0x24 both map to set 1. </a:t>
            </a:r>
            <a:endParaRPr>
              <a:latin typeface="Avenir"/>
              <a:ea typeface="Avenir"/>
              <a:cs typeface="Avenir"/>
              <a:sym typeface="Avenir"/>
            </a:endParaRPr>
          </a:p>
          <a:p>
            <a:pPr indent="-317500" lvl="0" marL="457200" rtl="0" algn="l">
              <a:spcBef>
                <a:spcPts val="1000"/>
              </a:spcBef>
              <a:spcAft>
                <a:spcPts val="0"/>
              </a:spcAft>
              <a:buSzPts val="1400"/>
              <a:buFont typeface="Avenir"/>
              <a:buChar char="●"/>
            </a:pPr>
            <a:r>
              <a:rPr lang="en">
                <a:latin typeface="Avenir"/>
                <a:ea typeface="Avenir"/>
                <a:cs typeface="Avenir"/>
                <a:sym typeface="Avenir"/>
              </a:rPr>
              <a:t>During the initial execution of the loop, data at address 0x4 is loaded into set 1 of the cache. Then data at address 0x24 is loaded into set 1, evicting the data from address 0x4. </a:t>
            </a:r>
            <a:endParaRPr>
              <a:latin typeface="Avenir"/>
              <a:ea typeface="Avenir"/>
              <a:cs typeface="Avenir"/>
              <a:sym typeface="Avenir"/>
            </a:endParaRPr>
          </a:p>
          <a:p>
            <a:pPr indent="-317500" lvl="0" marL="457200" rtl="0" algn="l">
              <a:spcBef>
                <a:spcPts val="1000"/>
              </a:spcBef>
              <a:spcAft>
                <a:spcPts val="0"/>
              </a:spcAft>
              <a:buSzPts val="1400"/>
              <a:buFont typeface="Avenir"/>
              <a:buChar char="●"/>
            </a:pPr>
            <a:r>
              <a:rPr lang="en">
                <a:latin typeface="Avenir"/>
                <a:ea typeface="Avenir"/>
                <a:cs typeface="Avenir"/>
                <a:sym typeface="Avenir"/>
              </a:rPr>
              <a:t>Upon the second execution of the loop, the pattern repeats and the cache must refetch data at address 0x4, evicting data from address 0x24. </a:t>
            </a:r>
            <a:endParaRPr>
              <a:latin typeface="Avenir"/>
              <a:ea typeface="Avenir"/>
              <a:cs typeface="Avenir"/>
              <a:sym typeface="Avenir"/>
            </a:endParaRPr>
          </a:p>
          <a:p>
            <a:pPr indent="-317500" lvl="0" marL="457200" rtl="0" algn="l">
              <a:spcBef>
                <a:spcPts val="1000"/>
              </a:spcBef>
              <a:spcAft>
                <a:spcPts val="1000"/>
              </a:spcAft>
              <a:buSzPts val="1400"/>
              <a:buFont typeface="Avenir"/>
              <a:buChar char="●"/>
            </a:pPr>
            <a:r>
              <a:rPr lang="en">
                <a:latin typeface="Avenir"/>
                <a:ea typeface="Avenir"/>
                <a:cs typeface="Avenir"/>
                <a:sym typeface="Avenir"/>
              </a:rPr>
              <a:t>The two addresses conflict, and the miss rate is 100%.</a:t>
            </a:r>
            <a:endParaRPr>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N-Way (or Multi-way) Set Associative Cache​</a:t>
            </a:r>
            <a:endParaRPr/>
          </a:p>
        </p:txBody>
      </p:sp>
      <p:pic>
        <p:nvPicPr>
          <p:cNvPr id="409" name="Google Shape;409;p53"/>
          <p:cNvPicPr preferRelativeResize="0"/>
          <p:nvPr/>
        </p:nvPicPr>
        <p:blipFill>
          <a:blip r:embed="rId3">
            <a:alphaModFix/>
          </a:blip>
          <a:stretch>
            <a:fillRect/>
          </a:stretch>
        </p:blipFill>
        <p:spPr>
          <a:xfrm>
            <a:off x="152850" y="1195025"/>
            <a:ext cx="5481874" cy="3489025"/>
          </a:xfrm>
          <a:prstGeom prst="rect">
            <a:avLst/>
          </a:prstGeom>
          <a:noFill/>
          <a:ln>
            <a:noFill/>
          </a:ln>
        </p:spPr>
      </p:pic>
      <p:sp>
        <p:nvSpPr>
          <p:cNvPr id="410" name="Google Shape;410;p53"/>
          <p:cNvSpPr txBox="1"/>
          <p:nvPr/>
        </p:nvSpPr>
        <p:spPr>
          <a:xfrm>
            <a:off x="5227100" y="1198075"/>
            <a:ext cx="39168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An N-way set associative cache reduces conflicts by providing N blocks in each set where data mapping to that set might be found. </a:t>
            </a:r>
            <a:endParaRPr>
              <a:latin typeface="Avenir"/>
              <a:ea typeface="Avenir"/>
              <a:cs typeface="Avenir"/>
              <a:sym typeface="Avenir"/>
            </a:endParaRPr>
          </a:p>
          <a:p>
            <a:pPr indent="-317500" lvl="0" marL="457200" rtl="0" algn="l">
              <a:spcBef>
                <a:spcPts val="1000"/>
              </a:spcBef>
              <a:spcAft>
                <a:spcPts val="0"/>
              </a:spcAft>
              <a:buSzPts val="1400"/>
              <a:buFont typeface="Avenir"/>
              <a:buChar char="●"/>
            </a:pPr>
            <a:r>
              <a:rPr lang="en">
                <a:latin typeface="Avenir"/>
                <a:ea typeface="Avenir"/>
                <a:cs typeface="Avenir"/>
                <a:sym typeface="Avenir"/>
              </a:rPr>
              <a:t>Each memory address still maps to a specific set, but it can map to any one of the N blocks in the set.</a:t>
            </a:r>
            <a:endParaRPr>
              <a:latin typeface="Avenir"/>
              <a:ea typeface="Avenir"/>
              <a:cs typeface="Avenir"/>
              <a:sym typeface="Avenir"/>
            </a:endParaRPr>
          </a:p>
          <a:p>
            <a:pPr indent="-317500" lvl="0" marL="457200" rtl="0" algn="l">
              <a:spcBef>
                <a:spcPts val="1000"/>
              </a:spcBef>
              <a:spcAft>
                <a:spcPts val="1000"/>
              </a:spcAft>
              <a:buSzPts val="1400"/>
              <a:buFont typeface="Avenir"/>
              <a:buChar char="●"/>
            </a:pPr>
            <a:r>
              <a:rPr lang="en">
                <a:latin typeface="Avenir"/>
                <a:ea typeface="Avenir"/>
                <a:cs typeface="Avenir"/>
                <a:sym typeface="Avenir"/>
              </a:rPr>
              <a:t>Hence, a direct mapped cache is another name for a one-way set associative cache. N is also called the degree of associativity of the cache.</a:t>
            </a:r>
            <a:endParaRPr>
              <a:latin typeface="Avenir"/>
              <a:ea typeface="Avenir"/>
              <a:cs typeface="Avenir"/>
              <a:sym typeface="Aveni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N-Way (or Multi-way) Set Associative Cache​</a:t>
            </a:r>
            <a:endParaRPr/>
          </a:p>
        </p:txBody>
      </p:sp>
      <p:pic>
        <p:nvPicPr>
          <p:cNvPr id="416" name="Google Shape;416;p54"/>
          <p:cNvPicPr preferRelativeResize="0"/>
          <p:nvPr/>
        </p:nvPicPr>
        <p:blipFill>
          <a:blip r:embed="rId3">
            <a:alphaModFix/>
          </a:blip>
          <a:stretch>
            <a:fillRect/>
          </a:stretch>
        </p:blipFill>
        <p:spPr>
          <a:xfrm>
            <a:off x="152850" y="1195025"/>
            <a:ext cx="5481874" cy="3489025"/>
          </a:xfrm>
          <a:prstGeom prst="rect">
            <a:avLst/>
          </a:prstGeom>
          <a:noFill/>
          <a:ln>
            <a:noFill/>
          </a:ln>
        </p:spPr>
      </p:pic>
      <p:sp>
        <p:nvSpPr>
          <p:cNvPr id="417" name="Google Shape;417;p54"/>
          <p:cNvSpPr txBox="1"/>
          <p:nvPr/>
        </p:nvSpPr>
        <p:spPr>
          <a:xfrm>
            <a:off x="5227100" y="1198075"/>
            <a:ext cx="39168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C = 8-word, N = 2-way set associative cache. The cache now has only S = 4 sets rather than 8. </a:t>
            </a:r>
            <a:endParaRPr>
              <a:latin typeface="Avenir"/>
              <a:ea typeface="Avenir"/>
              <a:cs typeface="Avenir"/>
              <a:sym typeface="Avenir"/>
            </a:endParaRPr>
          </a:p>
          <a:p>
            <a:pPr indent="-317500" lvl="0" marL="457200" rtl="0" algn="l">
              <a:spcBef>
                <a:spcPts val="1000"/>
              </a:spcBef>
              <a:spcAft>
                <a:spcPts val="0"/>
              </a:spcAft>
              <a:buSzPts val="1400"/>
              <a:buFont typeface="Avenir"/>
              <a:buChar char="●"/>
            </a:pPr>
            <a:r>
              <a:rPr lang="en">
                <a:latin typeface="Avenir"/>
                <a:ea typeface="Avenir"/>
                <a:cs typeface="Avenir"/>
                <a:sym typeface="Avenir"/>
              </a:rPr>
              <a:t>Thus, only log</a:t>
            </a:r>
            <a:r>
              <a:rPr baseline="-25000" lang="en">
                <a:latin typeface="Avenir"/>
                <a:ea typeface="Avenir"/>
                <a:cs typeface="Avenir"/>
                <a:sym typeface="Avenir"/>
              </a:rPr>
              <a:t>2</a:t>
            </a:r>
            <a:r>
              <a:rPr lang="en">
                <a:latin typeface="Avenir"/>
                <a:ea typeface="Avenir"/>
                <a:cs typeface="Avenir"/>
                <a:sym typeface="Avenir"/>
              </a:rPr>
              <a:t>4 = 2 set bits rather than 3 are used to select the set. The tag increases from 27 to 28 bits. </a:t>
            </a:r>
            <a:endParaRPr>
              <a:latin typeface="Avenir"/>
              <a:ea typeface="Avenir"/>
              <a:cs typeface="Avenir"/>
              <a:sym typeface="Avenir"/>
            </a:endParaRPr>
          </a:p>
          <a:p>
            <a:pPr indent="-317500" lvl="0" marL="457200" rtl="0" algn="l">
              <a:spcBef>
                <a:spcPts val="1000"/>
              </a:spcBef>
              <a:spcAft>
                <a:spcPts val="0"/>
              </a:spcAft>
              <a:buSzPts val="1400"/>
              <a:buFont typeface="Avenir"/>
              <a:buChar char="●"/>
            </a:pPr>
            <a:r>
              <a:rPr lang="en">
                <a:latin typeface="Avenir"/>
                <a:ea typeface="Avenir"/>
                <a:cs typeface="Avenir"/>
                <a:sym typeface="Avenir"/>
              </a:rPr>
              <a:t>Each set contains two ways or degrees of associativity. Each way consists of a data block and the valid and tag bits. </a:t>
            </a:r>
            <a:endParaRPr>
              <a:latin typeface="Avenir"/>
              <a:ea typeface="Avenir"/>
              <a:cs typeface="Avenir"/>
              <a:sym typeface="Avenir"/>
            </a:endParaRPr>
          </a:p>
          <a:p>
            <a:pPr indent="-317500" lvl="0" marL="457200" rtl="0" algn="l">
              <a:spcBef>
                <a:spcPts val="1000"/>
              </a:spcBef>
              <a:spcAft>
                <a:spcPts val="1000"/>
              </a:spcAft>
              <a:buSzPts val="1400"/>
              <a:buFont typeface="Avenir"/>
              <a:buChar char="●"/>
            </a:pPr>
            <a:r>
              <a:rPr lang="en">
                <a:latin typeface="Avenir"/>
                <a:ea typeface="Avenir"/>
                <a:cs typeface="Avenir"/>
                <a:sym typeface="Avenir"/>
              </a:rPr>
              <a:t>The cache reads blocks from both ways in the selected set and checks the tags and valid bits for a hit. If a hit occurs in one of the ways, a multiplexer selects data from that way.</a:t>
            </a:r>
            <a:endParaRPr>
              <a:latin typeface="Avenir"/>
              <a:ea typeface="Avenir"/>
              <a:cs typeface="Avenir"/>
              <a:sym typeface="Aveni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N-Way (or Multi-way) Set Associative Cache​</a:t>
            </a:r>
            <a:endParaRPr/>
          </a:p>
        </p:txBody>
      </p:sp>
      <p:sp>
        <p:nvSpPr>
          <p:cNvPr id="423" name="Google Shape;423;p55"/>
          <p:cNvSpPr txBox="1"/>
          <p:nvPr/>
        </p:nvSpPr>
        <p:spPr>
          <a:xfrm>
            <a:off x="405825" y="1198075"/>
            <a:ext cx="8738100" cy="354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Set associative caches generally have lower miss rates than direct mapped caches of the same capacity, because they have fewer conflicts. </a:t>
            </a:r>
            <a:endParaRPr>
              <a:latin typeface="Avenir"/>
              <a:ea typeface="Avenir"/>
              <a:cs typeface="Avenir"/>
              <a:sym typeface="Avenir"/>
            </a:endParaRPr>
          </a:p>
          <a:p>
            <a:pPr indent="-317500" lvl="0" marL="457200" rtl="0" algn="l">
              <a:spcBef>
                <a:spcPts val="1000"/>
              </a:spcBef>
              <a:spcAft>
                <a:spcPts val="0"/>
              </a:spcAft>
              <a:buSzPts val="1400"/>
              <a:buFont typeface="Avenir"/>
              <a:buChar char="●"/>
            </a:pPr>
            <a:r>
              <a:rPr lang="en">
                <a:latin typeface="Avenir"/>
                <a:ea typeface="Avenir"/>
                <a:cs typeface="Avenir"/>
                <a:sym typeface="Avenir"/>
              </a:rPr>
              <a:t>However, set associative caches are usually slower and somewhat more expensive to build because of the output multiplexer and additional comparators. </a:t>
            </a:r>
            <a:endParaRPr>
              <a:latin typeface="Avenir"/>
              <a:ea typeface="Avenir"/>
              <a:cs typeface="Avenir"/>
              <a:sym typeface="Avenir"/>
            </a:endParaRPr>
          </a:p>
          <a:p>
            <a:pPr indent="-317500" lvl="0" marL="457200" rtl="0" algn="l">
              <a:spcBef>
                <a:spcPts val="1000"/>
              </a:spcBef>
              <a:spcAft>
                <a:spcPts val="0"/>
              </a:spcAft>
              <a:buSzPts val="1400"/>
              <a:buFont typeface="Avenir"/>
              <a:buChar char="●"/>
            </a:pPr>
            <a:r>
              <a:rPr lang="en">
                <a:latin typeface="Avenir"/>
                <a:ea typeface="Avenir"/>
                <a:cs typeface="Avenir"/>
                <a:sym typeface="Avenir"/>
              </a:rPr>
              <a:t>They also raise the question of which way to replace when both ways are full</a:t>
            </a:r>
            <a:endParaRPr>
              <a:latin typeface="Avenir"/>
              <a:ea typeface="Avenir"/>
              <a:cs typeface="Avenir"/>
              <a:sym typeface="Avenir"/>
            </a:endParaRPr>
          </a:p>
          <a:p>
            <a:pPr indent="-317500" lvl="0" marL="457200" rtl="0" algn="l">
              <a:spcBef>
                <a:spcPts val="1000"/>
              </a:spcBef>
              <a:spcAft>
                <a:spcPts val="1000"/>
              </a:spcAft>
              <a:buSzPts val="1400"/>
              <a:buFont typeface="Avenir"/>
              <a:buChar char="●"/>
            </a:pPr>
            <a:r>
              <a:rPr lang="en">
                <a:latin typeface="Avenir"/>
                <a:ea typeface="Avenir"/>
                <a:cs typeface="Avenir"/>
                <a:sym typeface="Avenir"/>
              </a:rPr>
              <a:t>Most commercial systems use set associative caches.</a:t>
            </a:r>
            <a:endParaRPr>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Processor-Memory Gap​</a:t>
            </a:r>
            <a:endParaRPr/>
          </a:p>
        </p:txBody>
      </p:sp>
      <p:sp>
        <p:nvSpPr>
          <p:cNvPr id="178" name="Google Shape;17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In prior chapters, assumed memory access takes 1 clock cycle – but hasn’t been true since the 1980’s​</a:t>
            </a:r>
            <a:endParaRPr/>
          </a:p>
        </p:txBody>
      </p:sp>
      <p:pic>
        <p:nvPicPr>
          <p:cNvPr id="179" name="Google Shape;179;p20"/>
          <p:cNvPicPr preferRelativeResize="0"/>
          <p:nvPr/>
        </p:nvPicPr>
        <p:blipFill>
          <a:blip r:embed="rId3">
            <a:alphaModFix/>
          </a:blip>
          <a:stretch>
            <a:fillRect/>
          </a:stretch>
        </p:blipFill>
        <p:spPr>
          <a:xfrm>
            <a:off x="1680625" y="2009372"/>
            <a:ext cx="5143650" cy="2758100"/>
          </a:xfrm>
          <a:prstGeom prst="rect">
            <a:avLst/>
          </a:prstGeom>
          <a:noFill/>
          <a:ln>
            <a:noFill/>
          </a:ln>
        </p:spPr>
      </p:pic>
      <p:sp>
        <p:nvSpPr>
          <p:cNvPr id="180" name="Google Shape;180;p20"/>
          <p:cNvSpPr txBox="1"/>
          <p:nvPr/>
        </p:nvSpPr>
        <p:spPr>
          <a:xfrm>
            <a:off x="422175" y="3419400"/>
            <a:ext cx="1485900" cy="8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42A0C"/>
                </a:solidFill>
                <a:latin typeface="Avenir"/>
                <a:ea typeface="Avenir"/>
                <a:cs typeface="Avenir"/>
                <a:sym typeface="Avenir"/>
              </a:rPr>
              <a:t>Diverging processor and memory performance</a:t>
            </a:r>
            <a:endParaRPr>
              <a:solidFill>
                <a:srgbClr val="342A0C"/>
              </a:solidFill>
              <a:latin typeface="Avenir"/>
              <a:ea typeface="Avenir"/>
              <a:cs typeface="Avenir"/>
              <a:sym typeface="Avenir"/>
            </a:endParaRPr>
          </a:p>
        </p:txBody>
      </p:sp>
      <p:sp>
        <p:nvSpPr>
          <p:cNvPr id="181" name="Google Shape;181;p20"/>
          <p:cNvSpPr txBox="1"/>
          <p:nvPr/>
        </p:nvSpPr>
        <p:spPr>
          <a:xfrm>
            <a:off x="6824275" y="2104825"/>
            <a:ext cx="2053200" cy="20109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Avenir"/>
                <a:ea typeface="Avenir"/>
                <a:cs typeface="Avenir"/>
                <a:sym typeface="Avenir"/>
              </a:rPr>
              <a:t>DRAM speed has improved by only about 7% per year, whereas processor performance has improved at a rate of 25 to 50% per year</a:t>
            </a:r>
            <a:endParaRPr>
              <a:solidFill>
                <a:srgbClr val="38761D"/>
              </a:solidFill>
              <a:latin typeface="Avenir"/>
              <a:ea typeface="Avenir"/>
              <a:cs typeface="Avenir"/>
              <a:sym typeface="Aveni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N-Way Set Associative Performance​</a:t>
            </a:r>
            <a:endParaRPr/>
          </a:p>
        </p:txBody>
      </p:sp>
      <p:sp>
        <p:nvSpPr>
          <p:cNvPr id="429" name="Google Shape;429;p56"/>
          <p:cNvSpPr txBox="1"/>
          <p:nvPr>
            <p:ph idx="1" type="body"/>
          </p:nvPr>
        </p:nvSpPr>
        <p:spPr>
          <a:xfrm>
            <a:off x="311700" y="1152475"/>
            <a:ext cx="3738300" cy="3416400"/>
          </a:xfrm>
          <a:prstGeom prst="rect">
            <a:avLst/>
          </a:prstGeom>
        </p:spPr>
        <p:txBody>
          <a:bodyPr anchorCtr="0" anchor="t" bIns="91425" lIns="91425" spcFirstLastPara="1" rIns="91425" wrap="square" tIns="91425">
            <a:normAutofit lnSpcReduction="10000"/>
          </a:bodyPr>
          <a:lstStyle/>
          <a:p>
            <a:pPr indent="-393700" lvl="0" marL="406400" rtl="0" algn="l">
              <a:spcBef>
                <a:spcPts val="0"/>
              </a:spcBef>
              <a:spcAft>
                <a:spcPts val="0"/>
              </a:spcAft>
              <a:buClr>
                <a:schemeClr val="dk1"/>
              </a:buClr>
              <a:buSzPts val="1100"/>
              <a:buFont typeface="Arial"/>
              <a:buNone/>
            </a:pPr>
            <a:r>
              <a:rPr b="1" lang="en" sz="2400">
                <a:solidFill>
                  <a:srgbClr val="0070C0"/>
                </a:solidFill>
                <a:latin typeface="Arial"/>
                <a:ea typeface="Arial"/>
                <a:cs typeface="Arial"/>
                <a:sym typeface="Arial"/>
              </a:rPr>
              <a:t>ARM Assembly Code</a:t>
            </a:r>
            <a:r>
              <a:rPr lang="en" sz="2400">
                <a:solidFill>
                  <a:srgbClr val="0070C0"/>
                </a:solidFill>
                <a:latin typeface="Arial"/>
                <a:ea typeface="Arial"/>
                <a:cs typeface="Arial"/>
                <a:sym typeface="Arial"/>
              </a:rPr>
              <a:t>​</a:t>
            </a:r>
            <a:endParaRPr sz="2400">
              <a:solidFill>
                <a:srgbClr val="0070C0"/>
              </a:solidFill>
              <a:latin typeface="Arial"/>
              <a:ea typeface="Arial"/>
              <a:cs typeface="Arial"/>
              <a:sym typeface="Arial"/>
            </a:endParaRPr>
          </a:p>
          <a:p>
            <a:pPr indent="673100" lvl="0" marL="406400" rtl="0" algn="l">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MOV R0, #5​</a:t>
            </a:r>
            <a:endParaRPr sz="17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MOV R1, #0​</a:t>
            </a:r>
            <a:endParaRPr sz="1700">
              <a:solidFill>
                <a:schemeClr val="dk1"/>
              </a:solidFill>
              <a:latin typeface="Courier New"/>
              <a:ea typeface="Courier New"/>
              <a:cs typeface="Courier New"/>
              <a:sym typeface="Courier New"/>
            </a:endParaRPr>
          </a:p>
          <a:p>
            <a:pPr indent="-393700" lvl="0" marL="406400" rtl="0" algn="l">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LOOP CMP R0, 0​</a:t>
            </a:r>
            <a:endParaRPr sz="17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BEQ DONE​</a:t>
            </a:r>
            <a:endParaRPr sz="17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LDR R2, [R1, #0x4]​</a:t>
            </a:r>
            <a:endParaRPr sz="17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LDR R3, [R1, #0x24]​</a:t>
            </a:r>
            <a:endParaRPr sz="17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SUB R0, R0, #1​</a:t>
            </a:r>
            <a:endParaRPr sz="17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B   LOOP​</a:t>
            </a:r>
            <a:endParaRPr sz="1700">
              <a:solidFill>
                <a:schemeClr val="dk1"/>
              </a:solidFill>
              <a:latin typeface="Courier New"/>
              <a:ea typeface="Courier New"/>
              <a:cs typeface="Courier New"/>
              <a:sym typeface="Courier New"/>
            </a:endParaRPr>
          </a:p>
          <a:p>
            <a:pPr indent="-393700" lvl="0" marL="406400" rtl="0" algn="l">
              <a:spcBef>
                <a:spcPts val="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DONE​</a:t>
            </a:r>
            <a:endParaRPr sz="17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a:p>
        </p:txBody>
      </p:sp>
      <p:pic>
        <p:nvPicPr>
          <p:cNvPr id="430" name="Google Shape;430;p56"/>
          <p:cNvPicPr preferRelativeResize="0"/>
          <p:nvPr/>
        </p:nvPicPr>
        <p:blipFill>
          <a:blip r:embed="rId3">
            <a:alphaModFix/>
          </a:blip>
          <a:stretch>
            <a:fillRect/>
          </a:stretch>
        </p:blipFill>
        <p:spPr>
          <a:xfrm>
            <a:off x="3966575" y="2397521"/>
            <a:ext cx="5003876" cy="1598475"/>
          </a:xfrm>
          <a:prstGeom prst="rect">
            <a:avLst/>
          </a:prstGeom>
          <a:noFill/>
          <a:ln>
            <a:noFill/>
          </a:ln>
        </p:spPr>
      </p:pic>
      <p:sp>
        <p:nvSpPr>
          <p:cNvPr id="431" name="Google Shape;431;p56"/>
          <p:cNvSpPr txBox="1"/>
          <p:nvPr/>
        </p:nvSpPr>
        <p:spPr>
          <a:xfrm>
            <a:off x="5404575" y="816350"/>
            <a:ext cx="2917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00000"/>
                </a:solidFill>
                <a:latin typeface="Times New Roman"/>
                <a:ea typeface="Times New Roman"/>
                <a:cs typeface="Times New Roman"/>
                <a:sym typeface="Times New Roman"/>
              </a:rPr>
              <a:t>Miss Rate = ?</a:t>
            </a:r>
            <a:r>
              <a:rPr lang="en" sz="2400">
                <a:solidFill>
                  <a:srgbClr val="C00000"/>
                </a:solidFill>
                <a:latin typeface="Times New Roman"/>
                <a:ea typeface="Times New Roman"/>
                <a:cs typeface="Times New Roman"/>
                <a:sym typeface="Times New Roman"/>
              </a:rPr>
              <a:t>​</a:t>
            </a:r>
            <a:endParaRPr>
              <a:latin typeface="Avenir"/>
              <a:ea typeface="Avenir"/>
              <a:cs typeface="Avenir"/>
              <a:sym typeface="Aveni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N-Way Set Associative Performance​</a:t>
            </a:r>
            <a:endParaRPr/>
          </a:p>
        </p:txBody>
      </p:sp>
      <p:sp>
        <p:nvSpPr>
          <p:cNvPr id="437" name="Google Shape;437;p57"/>
          <p:cNvSpPr txBox="1"/>
          <p:nvPr>
            <p:ph idx="1" type="body"/>
          </p:nvPr>
        </p:nvSpPr>
        <p:spPr>
          <a:xfrm>
            <a:off x="311700" y="1152475"/>
            <a:ext cx="3738300" cy="3416400"/>
          </a:xfrm>
          <a:prstGeom prst="rect">
            <a:avLst/>
          </a:prstGeom>
        </p:spPr>
        <p:txBody>
          <a:bodyPr anchorCtr="0" anchor="t" bIns="91425" lIns="91425" spcFirstLastPara="1" rIns="91425" wrap="square" tIns="91425">
            <a:normAutofit/>
          </a:bodyPr>
          <a:lstStyle/>
          <a:p>
            <a:pPr indent="-393700" lvl="0" marL="406400" rtl="0" algn="l">
              <a:lnSpc>
                <a:spcPct val="105000"/>
              </a:lnSpc>
              <a:spcBef>
                <a:spcPts val="0"/>
              </a:spcBef>
              <a:spcAft>
                <a:spcPts val="0"/>
              </a:spcAft>
              <a:buNone/>
            </a:pPr>
            <a:r>
              <a:rPr b="1" lang="en" sz="1700">
                <a:solidFill>
                  <a:srgbClr val="0070C0"/>
                </a:solidFill>
                <a:latin typeface="Arial"/>
                <a:ea typeface="Arial"/>
                <a:cs typeface="Arial"/>
                <a:sym typeface="Arial"/>
              </a:rPr>
              <a:t>ARM Assembly Code</a:t>
            </a:r>
            <a:r>
              <a:rPr lang="en" sz="1700">
                <a:solidFill>
                  <a:srgbClr val="0070C0"/>
                </a:solidFill>
                <a:latin typeface="Arial"/>
                <a:ea typeface="Arial"/>
                <a:cs typeface="Arial"/>
                <a:sym typeface="Arial"/>
              </a:rPr>
              <a:t>​</a:t>
            </a:r>
            <a:endParaRPr sz="1700">
              <a:solidFill>
                <a:srgbClr val="0070C0"/>
              </a:solidFill>
              <a:latin typeface="Arial"/>
              <a:ea typeface="Arial"/>
              <a:cs typeface="Arial"/>
              <a:sym typeface="Arial"/>
            </a:endParaRPr>
          </a:p>
          <a:p>
            <a:pPr indent="673100" lvl="0" marL="406400" rtl="0" algn="l">
              <a:lnSpc>
                <a:spcPct val="105000"/>
              </a:lnSpc>
              <a:spcBef>
                <a:spcPts val="0"/>
              </a:spcBef>
              <a:spcAft>
                <a:spcPts val="0"/>
              </a:spcAft>
              <a:buNone/>
            </a:pPr>
            <a:r>
              <a:rPr lang="en" sz="1000">
                <a:solidFill>
                  <a:schemeClr val="dk1"/>
                </a:solidFill>
                <a:latin typeface="Courier New"/>
                <a:ea typeface="Courier New"/>
                <a:cs typeface="Courier New"/>
                <a:sym typeface="Courier New"/>
              </a:rPr>
              <a:t>MOV R0, #5​</a:t>
            </a:r>
            <a:endParaRPr sz="1000">
              <a:solidFill>
                <a:schemeClr val="dk1"/>
              </a:solidFill>
              <a:latin typeface="Courier New"/>
              <a:ea typeface="Courier New"/>
              <a:cs typeface="Courier New"/>
              <a:sym typeface="Courier New"/>
            </a:endParaRPr>
          </a:p>
          <a:p>
            <a:pPr indent="673100" lvl="0" marL="406400" rtl="0" algn="l">
              <a:lnSpc>
                <a:spcPct val="105000"/>
              </a:lnSpc>
              <a:spcBef>
                <a:spcPts val="0"/>
              </a:spcBef>
              <a:spcAft>
                <a:spcPts val="0"/>
              </a:spcAft>
              <a:buNone/>
            </a:pPr>
            <a:r>
              <a:rPr lang="en" sz="1000">
                <a:solidFill>
                  <a:schemeClr val="dk1"/>
                </a:solidFill>
                <a:latin typeface="Courier New"/>
                <a:ea typeface="Courier New"/>
                <a:cs typeface="Courier New"/>
                <a:sym typeface="Courier New"/>
              </a:rPr>
              <a:t>MOV R1, #0​</a:t>
            </a:r>
            <a:endParaRPr sz="1000">
              <a:solidFill>
                <a:schemeClr val="dk1"/>
              </a:solidFill>
              <a:latin typeface="Courier New"/>
              <a:ea typeface="Courier New"/>
              <a:cs typeface="Courier New"/>
              <a:sym typeface="Courier New"/>
            </a:endParaRPr>
          </a:p>
          <a:p>
            <a:pPr indent="-393700" lvl="0" marL="406400" rtl="0" algn="l">
              <a:lnSpc>
                <a:spcPct val="105000"/>
              </a:lnSpc>
              <a:spcBef>
                <a:spcPts val="0"/>
              </a:spcBef>
              <a:spcAft>
                <a:spcPts val="0"/>
              </a:spcAft>
              <a:buNone/>
            </a:pPr>
            <a:r>
              <a:rPr lang="en" sz="1000">
                <a:solidFill>
                  <a:schemeClr val="dk1"/>
                </a:solidFill>
                <a:latin typeface="Courier New"/>
                <a:ea typeface="Courier New"/>
                <a:cs typeface="Courier New"/>
                <a:sym typeface="Courier New"/>
              </a:rPr>
              <a:t>LOOP CMP R0, 0​</a:t>
            </a:r>
            <a:endParaRPr sz="1000">
              <a:solidFill>
                <a:schemeClr val="dk1"/>
              </a:solidFill>
              <a:latin typeface="Courier New"/>
              <a:ea typeface="Courier New"/>
              <a:cs typeface="Courier New"/>
              <a:sym typeface="Courier New"/>
            </a:endParaRPr>
          </a:p>
          <a:p>
            <a:pPr indent="673100" lvl="0" marL="406400" rtl="0" algn="l">
              <a:lnSpc>
                <a:spcPct val="105000"/>
              </a:lnSpc>
              <a:spcBef>
                <a:spcPts val="0"/>
              </a:spcBef>
              <a:spcAft>
                <a:spcPts val="0"/>
              </a:spcAft>
              <a:buNone/>
            </a:pPr>
            <a:r>
              <a:rPr lang="en" sz="1000">
                <a:solidFill>
                  <a:schemeClr val="dk1"/>
                </a:solidFill>
                <a:latin typeface="Courier New"/>
                <a:ea typeface="Courier New"/>
                <a:cs typeface="Courier New"/>
                <a:sym typeface="Courier New"/>
              </a:rPr>
              <a:t>BEQ DONE​</a:t>
            </a:r>
            <a:endParaRPr sz="1000">
              <a:solidFill>
                <a:schemeClr val="dk1"/>
              </a:solidFill>
              <a:latin typeface="Courier New"/>
              <a:ea typeface="Courier New"/>
              <a:cs typeface="Courier New"/>
              <a:sym typeface="Courier New"/>
            </a:endParaRPr>
          </a:p>
          <a:p>
            <a:pPr indent="673100" lvl="0" marL="406400" rtl="0" algn="l">
              <a:lnSpc>
                <a:spcPct val="105000"/>
              </a:lnSpc>
              <a:spcBef>
                <a:spcPts val="0"/>
              </a:spcBef>
              <a:spcAft>
                <a:spcPts val="0"/>
              </a:spcAft>
              <a:buNone/>
            </a:pPr>
            <a:r>
              <a:rPr lang="en" sz="1000">
                <a:solidFill>
                  <a:schemeClr val="dk1"/>
                </a:solidFill>
                <a:latin typeface="Courier New"/>
                <a:ea typeface="Courier New"/>
                <a:cs typeface="Courier New"/>
                <a:sym typeface="Courier New"/>
              </a:rPr>
              <a:t>LDR R2, [R1, #0x4]​</a:t>
            </a:r>
            <a:endParaRPr sz="1000">
              <a:solidFill>
                <a:schemeClr val="dk1"/>
              </a:solidFill>
              <a:latin typeface="Courier New"/>
              <a:ea typeface="Courier New"/>
              <a:cs typeface="Courier New"/>
              <a:sym typeface="Courier New"/>
            </a:endParaRPr>
          </a:p>
          <a:p>
            <a:pPr indent="673100" lvl="0" marL="406400" rtl="0" algn="l">
              <a:lnSpc>
                <a:spcPct val="105000"/>
              </a:lnSpc>
              <a:spcBef>
                <a:spcPts val="0"/>
              </a:spcBef>
              <a:spcAft>
                <a:spcPts val="0"/>
              </a:spcAft>
              <a:buNone/>
            </a:pPr>
            <a:r>
              <a:rPr lang="en" sz="1000">
                <a:solidFill>
                  <a:schemeClr val="dk1"/>
                </a:solidFill>
                <a:latin typeface="Courier New"/>
                <a:ea typeface="Courier New"/>
                <a:cs typeface="Courier New"/>
                <a:sym typeface="Courier New"/>
              </a:rPr>
              <a:t>LDR R3, [R1, #0x24]​</a:t>
            </a:r>
            <a:endParaRPr sz="1000">
              <a:solidFill>
                <a:schemeClr val="dk1"/>
              </a:solidFill>
              <a:latin typeface="Courier New"/>
              <a:ea typeface="Courier New"/>
              <a:cs typeface="Courier New"/>
              <a:sym typeface="Courier New"/>
            </a:endParaRPr>
          </a:p>
          <a:p>
            <a:pPr indent="673100" lvl="0" marL="406400" rtl="0" algn="l">
              <a:lnSpc>
                <a:spcPct val="105000"/>
              </a:lnSpc>
              <a:spcBef>
                <a:spcPts val="0"/>
              </a:spcBef>
              <a:spcAft>
                <a:spcPts val="0"/>
              </a:spcAft>
              <a:buNone/>
            </a:pPr>
            <a:r>
              <a:rPr lang="en" sz="1000">
                <a:solidFill>
                  <a:schemeClr val="dk1"/>
                </a:solidFill>
                <a:latin typeface="Courier New"/>
                <a:ea typeface="Courier New"/>
                <a:cs typeface="Courier New"/>
                <a:sym typeface="Courier New"/>
              </a:rPr>
              <a:t>SUB R0, R0, #1​</a:t>
            </a:r>
            <a:endParaRPr sz="1000">
              <a:solidFill>
                <a:schemeClr val="dk1"/>
              </a:solidFill>
              <a:latin typeface="Courier New"/>
              <a:ea typeface="Courier New"/>
              <a:cs typeface="Courier New"/>
              <a:sym typeface="Courier New"/>
            </a:endParaRPr>
          </a:p>
          <a:p>
            <a:pPr indent="673100" lvl="0" marL="406400" rtl="0" algn="l">
              <a:lnSpc>
                <a:spcPct val="105000"/>
              </a:lnSpc>
              <a:spcBef>
                <a:spcPts val="0"/>
              </a:spcBef>
              <a:spcAft>
                <a:spcPts val="0"/>
              </a:spcAft>
              <a:buNone/>
            </a:pPr>
            <a:r>
              <a:rPr lang="en" sz="1000">
                <a:solidFill>
                  <a:schemeClr val="dk1"/>
                </a:solidFill>
                <a:latin typeface="Courier New"/>
                <a:ea typeface="Courier New"/>
                <a:cs typeface="Courier New"/>
                <a:sym typeface="Courier New"/>
              </a:rPr>
              <a:t>B   LOOP​</a:t>
            </a:r>
            <a:endParaRPr sz="1000">
              <a:solidFill>
                <a:schemeClr val="dk1"/>
              </a:solidFill>
              <a:latin typeface="Courier New"/>
              <a:ea typeface="Courier New"/>
              <a:cs typeface="Courier New"/>
              <a:sym typeface="Courier New"/>
            </a:endParaRPr>
          </a:p>
          <a:p>
            <a:pPr indent="-393700" lvl="0" marL="406400" rtl="0" algn="l">
              <a:lnSpc>
                <a:spcPct val="105000"/>
              </a:lnSpc>
              <a:spcBef>
                <a:spcPts val="0"/>
              </a:spcBef>
              <a:spcAft>
                <a:spcPts val="0"/>
              </a:spcAft>
              <a:buNone/>
            </a:pPr>
            <a:r>
              <a:rPr lang="en" sz="1000">
                <a:solidFill>
                  <a:schemeClr val="dk1"/>
                </a:solidFill>
                <a:latin typeface="Courier New"/>
                <a:ea typeface="Courier New"/>
                <a:cs typeface="Courier New"/>
                <a:sym typeface="Courier New"/>
              </a:rPr>
              <a:t>DONE​</a:t>
            </a:r>
            <a:endParaRPr sz="1000">
              <a:solidFill>
                <a:schemeClr val="dk1"/>
              </a:solidFill>
              <a:latin typeface="Courier New"/>
              <a:ea typeface="Courier New"/>
              <a:cs typeface="Courier New"/>
              <a:sym typeface="Courier New"/>
            </a:endParaRPr>
          </a:p>
          <a:p>
            <a:pPr indent="0" lvl="0" marL="12700" rtl="0" algn="l">
              <a:lnSpc>
                <a:spcPct val="105000"/>
              </a:lnSpc>
              <a:spcBef>
                <a:spcPts val="0"/>
              </a:spcBef>
              <a:spcAft>
                <a:spcPts val="0"/>
              </a:spcAft>
              <a:buNone/>
            </a:pPr>
            <a:r>
              <a:t/>
            </a:r>
            <a:endParaRPr sz="1400"/>
          </a:p>
        </p:txBody>
      </p:sp>
      <p:pic>
        <p:nvPicPr>
          <p:cNvPr id="438" name="Google Shape;438;p57"/>
          <p:cNvPicPr preferRelativeResize="0"/>
          <p:nvPr/>
        </p:nvPicPr>
        <p:blipFill>
          <a:blip r:embed="rId3">
            <a:alphaModFix/>
          </a:blip>
          <a:stretch>
            <a:fillRect/>
          </a:stretch>
        </p:blipFill>
        <p:spPr>
          <a:xfrm>
            <a:off x="4277650" y="2517099"/>
            <a:ext cx="4086274" cy="1305350"/>
          </a:xfrm>
          <a:prstGeom prst="rect">
            <a:avLst/>
          </a:prstGeom>
          <a:noFill/>
          <a:ln>
            <a:noFill/>
          </a:ln>
        </p:spPr>
      </p:pic>
      <p:sp>
        <p:nvSpPr>
          <p:cNvPr id="439" name="Google Shape;439;p57"/>
          <p:cNvSpPr txBox="1"/>
          <p:nvPr/>
        </p:nvSpPr>
        <p:spPr>
          <a:xfrm>
            <a:off x="117550" y="4083875"/>
            <a:ext cx="3127500" cy="537000"/>
          </a:xfrm>
          <a:prstGeom prst="rect">
            <a:avLst/>
          </a:prstGeom>
          <a:noFill/>
          <a:ln>
            <a:noFill/>
          </a:ln>
        </p:spPr>
        <p:txBody>
          <a:bodyPr anchorCtr="0" anchor="t" bIns="91425" lIns="91425" spcFirstLastPara="1" rIns="91425" wrap="square" tIns="91425">
            <a:noAutofit/>
          </a:bodyPr>
          <a:lstStyle/>
          <a:p>
            <a:pPr indent="-393700" lvl="0" marL="406400" rtl="0" algn="l">
              <a:lnSpc>
                <a:spcPct val="115000"/>
              </a:lnSpc>
              <a:spcBef>
                <a:spcPts val="0"/>
              </a:spcBef>
              <a:spcAft>
                <a:spcPts val="0"/>
              </a:spcAft>
              <a:buNone/>
            </a:pPr>
            <a:r>
              <a:rPr b="1" lang="en" sz="1800">
                <a:solidFill>
                  <a:srgbClr val="C00000"/>
                </a:solidFill>
                <a:latin typeface="Times New Roman"/>
                <a:ea typeface="Times New Roman"/>
                <a:cs typeface="Times New Roman"/>
                <a:sym typeface="Times New Roman"/>
              </a:rPr>
              <a:t>Miss Rate = 2/10 </a:t>
            </a:r>
            <a:r>
              <a:rPr lang="en" sz="1800">
                <a:solidFill>
                  <a:srgbClr val="C00000"/>
                </a:solidFill>
                <a:latin typeface="Times New Roman"/>
                <a:ea typeface="Times New Roman"/>
                <a:cs typeface="Times New Roman"/>
                <a:sym typeface="Times New Roman"/>
              </a:rPr>
              <a:t>​</a:t>
            </a:r>
            <a:r>
              <a:rPr b="1" lang="en" sz="1800">
                <a:solidFill>
                  <a:srgbClr val="C00000"/>
                </a:solidFill>
                <a:latin typeface="Times New Roman"/>
                <a:ea typeface="Times New Roman"/>
                <a:cs typeface="Times New Roman"/>
                <a:sym typeface="Times New Roman"/>
              </a:rPr>
              <a:t>	= 20%</a:t>
            </a:r>
            <a:r>
              <a:rPr lang="en" sz="1800">
                <a:solidFill>
                  <a:srgbClr val="C00000"/>
                </a:solidFill>
                <a:latin typeface="Times New Roman"/>
                <a:ea typeface="Times New Roman"/>
                <a:cs typeface="Times New Roman"/>
                <a:sym typeface="Times New Roman"/>
              </a:rPr>
              <a:t>​</a:t>
            </a:r>
            <a:endParaRPr b="1" sz="1800">
              <a:solidFill>
                <a:srgbClr val="C00000"/>
              </a:solidFill>
              <a:latin typeface="Times New Roman"/>
              <a:ea typeface="Times New Roman"/>
              <a:cs typeface="Times New Roman"/>
              <a:sym typeface="Times New Roman"/>
            </a:endParaRPr>
          </a:p>
        </p:txBody>
      </p:sp>
      <p:sp>
        <p:nvSpPr>
          <p:cNvPr id="440" name="Google Shape;440;p57"/>
          <p:cNvSpPr txBox="1"/>
          <p:nvPr/>
        </p:nvSpPr>
        <p:spPr>
          <a:xfrm>
            <a:off x="82350" y="3285450"/>
            <a:ext cx="2299500" cy="537000"/>
          </a:xfrm>
          <a:prstGeom prst="rect">
            <a:avLst/>
          </a:prstGeom>
          <a:noFill/>
          <a:ln>
            <a:noFill/>
          </a:ln>
        </p:spPr>
        <p:txBody>
          <a:bodyPr anchorCtr="0" anchor="t" bIns="91425" lIns="91425" spcFirstLastPara="1" rIns="91425" wrap="square" tIns="91425">
            <a:noAutofit/>
          </a:bodyPr>
          <a:lstStyle/>
          <a:p>
            <a:pPr indent="-393700" lvl="0" marL="406400" rtl="0" algn="l">
              <a:lnSpc>
                <a:spcPct val="115000"/>
              </a:lnSpc>
              <a:spcBef>
                <a:spcPts val="0"/>
              </a:spcBef>
              <a:spcAft>
                <a:spcPts val="0"/>
              </a:spcAft>
              <a:buNone/>
            </a:pPr>
            <a:r>
              <a:rPr b="1" lang="en" sz="1800">
                <a:solidFill>
                  <a:srgbClr val="C00000"/>
                </a:solidFill>
                <a:latin typeface="Times New Roman"/>
                <a:ea typeface="Times New Roman"/>
                <a:cs typeface="Times New Roman"/>
                <a:sym typeface="Times New Roman"/>
              </a:rPr>
              <a:t>Associativity reduces​</a:t>
            </a:r>
            <a:endParaRPr b="1" sz="1800">
              <a:solidFill>
                <a:srgbClr val="C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800">
                <a:solidFill>
                  <a:srgbClr val="C00000"/>
                </a:solidFill>
                <a:latin typeface="Times New Roman"/>
                <a:ea typeface="Times New Roman"/>
                <a:cs typeface="Times New Roman"/>
                <a:sym typeface="Times New Roman"/>
              </a:rPr>
              <a:t>conflict misses​</a:t>
            </a:r>
            <a:endParaRPr b="1" sz="1800">
              <a:solidFill>
                <a:srgbClr val="C00000"/>
              </a:solidFill>
              <a:latin typeface="Times New Roman"/>
              <a:ea typeface="Times New Roman"/>
              <a:cs typeface="Times New Roman"/>
              <a:sym typeface="Times New Roman"/>
            </a:endParaRPr>
          </a:p>
          <a:p>
            <a:pPr indent="-393700" lvl="0" marL="406400" rtl="0" algn="l">
              <a:lnSpc>
                <a:spcPct val="115000"/>
              </a:lnSpc>
              <a:spcBef>
                <a:spcPts val="0"/>
              </a:spcBef>
              <a:spcAft>
                <a:spcPts val="0"/>
              </a:spcAft>
              <a:buNone/>
            </a:pPr>
            <a:r>
              <a:t/>
            </a:r>
            <a:endParaRPr b="1" sz="1800">
              <a:solidFill>
                <a:srgbClr val="C00000"/>
              </a:solidFill>
              <a:latin typeface="Times New Roman"/>
              <a:ea typeface="Times New Roman"/>
              <a:cs typeface="Times New Roman"/>
              <a:sym typeface="Times New Roman"/>
            </a:endParaRPr>
          </a:p>
        </p:txBody>
      </p:sp>
      <p:sp>
        <p:nvSpPr>
          <p:cNvPr id="441" name="Google Shape;441;p57"/>
          <p:cNvSpPr txBox="1"/>
          <p:nvPr/>
        </p:nvSpPr>
        <p:spPr>
          <a:xfrm>
            <a:off x="3348450" y="664675"/>
            <a:ext cx="5556900" cy="1568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The cache has two ways, so it can accommodate  data from both addresses.</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During the first loop iteration, the empty cache misses both addresses and loads both words of data into the two ways of set 1</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Avenir"/>
                <a:ea typeface="Avenir"/>
                <a:cs typeface="Avenir"/>
                <a:sym typeface="Avenir"/>
              </a:rPr>
              <a:t>On the next four iterations, the cache hits. Hence, the miss rate is 2/10 = 20%.</a:t>
            </a:r>
            <a:endParaRPr>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Announcement</a:t>
            </a:r>
            <a:endParaRPr/>
          </a:p>
        </p:txBody>
      </p:sp>
      <p:sp>
        <p:nvSpPr>
          <p:cNvPr id="447" name="Google Shape;447;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21945" lvl="0" marL="457200" rtl="0" algn="l">
              <a:spcBef>
                <a:spcPts val="0"/>
              </a:spcBef>
              <a:spcAft>
                <a:spcPts val="0"/>
              </a:spcAft>
              <a:buSzPct val="100000"/>
              <a:buChar char="●"/>
            </a:pPr>
            <a:r>
              <a:rPr lang="en"/>
              <a:t>I will post midterm solution today</a:t>
            </a:r>
            <a:endParaRPr/>
          </a:p>
          <a:p>
            <a:pPr indent="-321945" lvl="0" marL="457200" rtl="0" algn="l">
              <a:spcBef>
                <a:spcPts val="1000"/>
              </a:spcBef>
              <a:spcAft>
                <a:spcPts val="0"/>
              </a:spcAft>
              <a:buSzPct val="100000"/>
              <a:buChar char="●"/>
            </a:pPr>
            <a:r>
              <a:rPr lang="en"/>
              <a:t>HW04 (Oct 30, 11:59 pm due) and HW05 (Nov 17, 11:59 pm due) have been posted.</a:t>
            </a:r>
            <a:endParaRPr/>
          </a:p>
          <a:p>
            <a:pPr indent="-321945" lvl="0" marL="457200" rtl="0" algn="l">
              <a:spcBef>
                <a:spcPts val="1000"/>
              </a:spcBef>
              <a:spcAft>
                <a:spcPts val="0"/>
              </a:spcAft>
              <a:buSzPct val="100000"/>
              <a:buChar char="●"/>
            </a:pPr>
            <a:r>
              <a:rPr lang="en"/>
              <a:t>Please use this link to schedule oral exam: </a:t>
            </a:r>
            <a:r>
              <a:rPr lang="en" u="sng">
                <a:solidFill>
                  <a:schemeClr val="hlink"/>
                </a:solidFill>
                <a:hlinkClick r:id="rId3"/>
              </a:rPr>
              <a:t>https://calendly.com/rkb0022/15-minute-meeting?month=2023-11</a:t>
            </a:r>
            <a:r>
              <a:rPr lang="en"/>
              <a:t>. Please select only for November month.</a:t>
            </a:r>
            <a:endParaRPr/>
          </a:p>
          <a:p>
            <a:pPr indent="-304165" lvl="1" marL="914400" rtl="0" algn="l">
              <a:spcBef>
                <a:spcPts val="1000"/>
              </a:spcBef>
              <a:spcAft>
                <a:spcPts val="0"/>
              </a:spcAft>
              <a:buSzPct val="100000"/>
              <a:buChar char="○"/>
            </a:pPr>
            <a:r>
              <a:rPr lang="en"/>
              <a:t>If it doesn’t work for you, please let me know</a:t>
            </a:r>
            <a:endParaRPr/>
          </a:p>
          <a:p>
            <a:pPr indent="-321945" lvl="0" marL="457200" rtl="0" algn="l">
              <a:spcBef>
                <a:spcPts val="1000"/>
              </a:spcBef>
              <a:spcAft>
                <a:spcPts val="1000"/>
              </a:spcAft>
              <a:buSzPct val="100000"/>
              <a:buChar char="●"/>
            </a:pPr>
            <a:r>
              <a:rPr lang="en"/>
              <a:t>I will post a take-home make up exam that can make up for maximum 12.5% ( maximum is half of what you could get by doing midterm) of your grade. It will appear as bonus 12.5% on the Canvas Assignment. Questions will be similar to one appeared in mid-term. However, they will all be subjective questions. You will have 10 days to complete. No extension will be given. Paper copy only.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Fully Associative Cache​</a:t>
            </a:r>
            <a:endParaRPr/>
          </a:p>
        </p:txBody>
      </p:sp>
      <p:sp>
        <p:nvSpPr>
          <p:cNvPr id="453" name="Google Shape;453;p59"/>
          <p:cNvSpPr txBox="1"/>
          <p:nvPr>
            <p:ph idx="1" type="body"/>
          </p:nvPr>
        </p:nvSpPr>
        <p:spPr>
          <a:xfrm>
            <a:off x="5004325" y="1793850"/>
            <a:ext cx="3055800" cy="790200"/>
          </a:xfrm>
          <a:prstGeom prst="rect">
            <a:avLst/>
          </a:prstGeom>
        </p:spPr>
        <p:txBody>
          <a:bodyPr anchorCtr="0" anchor="t" bIns="91425" lIns="91425" spcFirstLastPara="1" rIns="91425" wrap="square" tIns="91425">
            <a:normAutofit/>
          </a:bodyPr>
          <a:lstStyle/>
          <a:p>
            <a:pPr indent="-393700" lvl="0" marL="406400" rtl="0" algn="l">
              <a:spcBef>
                <a:spcPts val="0"/>
              </a:spcBef>
              <a:spcAft>
                <a:spcPts val="0"/>
              </a:spcAft>
              <a:buClr>
                <a:schemeClr val="dk1"/>
              </a:buClr>
              <a:buSzPts val="1100"/>
              <a:buFont typeface="Arial"/>
              <a:buNone/>
            </a:pPr>
            <a:r>
              <a:rPr b="1" lang="en" sz="1400">
                <a:solidFill>
                  <a:srgbClr val="C00000"/>
                </a:solidFill>
                <a:latin typeface="Times New Roman"/>
                <a:ea typeface="Times New Roman"/>
                <a:cs typeface="Times New Roman"/>
                <a:sym typeface="Times New Roman"/>
              </a:rPr>
              <a:t>Reduces conflict misses</a:t>
            </a:r>
            <a:r>
              <a:rPr lang="en" sz="1400">
                <a:solidFill>
                  <a:srgbClr val="C00000"/>
                </a:solidFill>
                <a:latin typeface="Times New Roman"/>
                <a:ea typeface="Times New Roman"/>
                <a:cs typeface="Times New Roman"/>
                <a:sym typeface="Times New Roman"/>
              </a:rPr>
              <a:t>​</a:t>
            </a:r>
            <a:endParaRPr sz="1400">
              <a:solidFill>
                <a:srgbClr val="C00000"/>
              </a:solidFill>
              <a:latin typeface="Times New Roman"/>
              <a:ea typeface="Times New Roman"/>
              <a:cs typeface="Times New Roman"/>
              <a:sym typeface="Times New Roman"/>
            </a:endParaRPr>
          </a:p>
          <a:p>
            <a:pPr indent="-393700" lvl="0" marL="406400" rtl="0" algn="l">
              <a:spcBef>
                <a:spcPts val="0"/>
              </a:spcBef>
              <a:spcAft>
                <a:spcPts val="0"/>
              </a:spcAft>
              <a:buClr>
                <a:schemeClr val="dk1"/>
              </a:buClr>
              <a:buSzPts val="1100"/>
              <a:buFont typeface="Arial"/>
              <a:buNone/>
            </a:pPr>
            <a:r>
              <a:rPr b="1" lang="en" sz="1400">
                <a:solidFill>
                  <a:srgbClr val="C00000"/>
                </a:solidFill>
                <a:latin typeface="Times New Roman"/>
                <a:ea typeface="Times New Roman"/>
                <a:cs typeface="Times New Roman"/>
                <a:sym typeface="Times New Roman"/>
              </a:rPr>
              <a:t>Expensive to build</a:t>
            </a:r>
            <a:r>
              <a:rPr lang="en" sz="1400">
                <a:solidFill>
                  <a:srgbClr val="C00000"/>
                </a:solidFill>
                <a:latin typeface="Times New Roman"/>
                <a:ea typeface="Times New Roman"/>
                <a:cs typeface="Times New Roman"/>
                <a:sym typeface="Times New Roman"/>
              </a:rPr>
              <a:t>​</a:t>
            </a:r>
            <a:endParaRPr sz="1400"/>
          </a:p>
        </p:txBody>
      </p:sp>
      <p:sp>
        <p:nvSpPr>
          <p:cNvPr id="454" name="Google Shape;454;p59"/>
          <p:cNvSpPr txBox="1"/>
          <p:nvPr/>
        </p:nvSpPr>
        <p:spPr>
          <a:xfrm>
            <a:off x="417975" y="1040000"/>
            <a:ext cx="7666500" cy="7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 fully associative cache contains a single set with B ways, where B is the number of blocks. A memory address can map to a block in any of these ways. A fully associative cache is another name for a B-way set associative cache with one set.</a:t>
            </a:r>
            <a:endParaRPr>
              <a:latin typeface="Avenir"/>
              <a:ea typeface="Avenir"/>
              <a:cs typeface="Avenir"/>
              <a:sym typeface="Avenir"/>
            </a:endParaRPr>
          </a:p>
        </p:txBody>
      </p:sp>
      <p:sp>
        <p:nvSpPr>
          <p:cNvPr id="455" name="Google Shape;455;p59"/>
          <p:cNvSpPr txBox="1"/>
          <p:nvPr/>
        </p:nvSpPr>
        <p:spPr>
          <a:xfrm>
            <a:off x="557825" y="3234800"/>
            <a:ext cx="8329200" cy="79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Avenir"/>
              <a:buChar char="●"/>
            </a:pPr>
            <a:r>
              <a:rPr lang="en" sz="1200">
                <a:latin typeface="Avenir"/>
                <a:ea typeface="Avenir"/>
                <a:cs typeface="Avenir"/>
                <a:sym typeface="Avenir"/>
              </a:rPr>
              <a:t>SRAM array of a fully associative cache with eight blocks.</a:t>
            </a:r>
            <a:endParaRPr sz="1200">
              <a:latin typeface="Avenir"/>
              <a:ea typeface="Avenir"/>
              <a:cs typeface="Avenir"/>
              <a:sym typeface="Avenir"/>
            </a:endParaRPr>
          </a:p>
          <a:p>
            <a:pPr indent="-304800" lvl="0" marL="457200" rtl="0" algn="l">
              <a:spcBef>
                <a:spcPts val="1000"/>
              </a:spcBef>
              <a:spcAft>
                <a:spcPts val="0"/>
              </a:spcAft>
              <a:buSzPts val="1200"/>
              <a:buFont typeface="Avenir"/>
              <a:buChar char="●"/>
            </a:pPr>
            <a:r>
              <a:rPr lang="en" sz="1200">
                <a:latin typeface="Avenir"/>
                <a:ea typeface="Avenir"/>
                <a:cs typeface="Avenir"/>
                <a:sym typeface="Avenir"/>
              </a:rPr>
              <a:t>Fully associative caches tend to have the fewest conflict misses for a given cache capacity, but they require more hardware for additional tag comparisons. </a:t>
            </a:r>
            <a:endParaRPr sz="1200">
              <a:latin typeface="Avenir"/>
              <a:ea typeface="Avenir"/>
              <a:cs typeface="Avenir"/>
              <a:sym typeface="Avenir"/>
            </a:endParaRPr>
          </a:p>
          <a:p>
            <a:pPr indent="-304800" lvl="0" marL="457200" rtl="0" algn="l">
              <a:spcBef>
                <a:spcPts val="1000"/>
              </a:spcBef>
              <a:spcAft>
                <a:spcPts val="0"/>
              </a:spcAft>
              <a:buSzPts val="1200"/>
              <a:buFont typeface="Avenir"/>
              <a:buChar char="●"/>
            </a:pPr>
            <a:r>
              <a:rPr lang="en" sz="1200">
                <a:latin typeface="Avenir"/>
                <a:ea typeface="Avenir"/>
                <a:cs typeface="Avenir"/>
                <a:sym typeface="Avenir"/>
              </a:rPr>
              <a:t>They are best suited to relatively small caches because of the large number of comparators.</a:t>
            </a:r>
            <a:endParaRPr sz="1200">
              <a:latin typeface="Avenir"/>
              <a:ea typeface="Avenir"/>
              <a:cs typeface="Avenir"/>
              <a:sym typeface="Avenir"/>
            </a:endParaRPr>
          </a:p>
          <a:p>
            <a:pPr indent="-304800" lvl="0" marL="457200" rtl="0" algn="l">
              <a:spcBef>
                <a:spcPts val="1000"/>
              </a:spcBef>
              <a:spcAft>
                <a:spcPts val="1000"/>
              </a:spcAft>
              <a:buSzPts val="1200"/>
              <a:buFont typeface="Avenir"/>
              <a:buChar char="●"/>
            </a:pPr>
            <a:r>
              <a:rPr lang="en" sz="1200">
                <a:latin typeface="Avenir"/>
                <a:ea typeface="Avenir"/>
                <a:cs typeface="Avenir"/>
                <a:sym typeface="Avenir"/>
              </a:rPr>
              <a:t>Upon a data request, eight tag comparisons (not shown) must be made, because the data could be in any block.</a:t>
            </a:r>
            <a:endParaRPr sz="1200">
              <a:latin typeface="Avenir"/>
              <a:ea typeface="Avenir"/>
              <a:cs typeface="Avenir"/>
              <a:sym typeface="Avenir"/>
            </a:endParaRPr>
          </a:p>
        </p:txBody>
      </p:sp>
      <p:pic>
        <p:nvPicPr>
          <p:cNvPr id="456" name="Google Shape;456;p59"/>
          <p:cNvPicPr preferRelativeResize="0"/>
          <p:nvPr/>
        </p:nvPicPr>
        <p:blipFill>
          <a:blip r:embed="rId3">
            <a:alphaModFix/>
          </a:blip>
          <a:stretch>
            <a:fillRect/>
          </a:stretch>
        </p:blipFill>
        <p:spPr>
          <a:xfrm>
            <a:off x="417975" y="2421100"/>
            <a:ext cx="8220766" cy="813700"/>
          </a:xfrm>
          <a:prstGeom prst="rect">
            <a:avLst/>
          </a:prstGeom>
          <a:noFill/>
          <a:ln>
            <a:noFill/>
          </a:ln>
        </p:spPr>
      </p:pic>
      <p:sp>
        <p:nvSpPr>
          <p:cNvPr id="457" name="Google Shape;457;p59"/>
          <p:cNvSpPr txBox="1"/>
          <p:nvPr>
            <p:ph idx="1" type="body"/>
          </p:nvPr>
        </p:nvSpPr>
        <p:spPr>
          <a:xfrm>
            <a:off x="1579300" y="2023125"/>
            <a:ext cx="2232000" cy="495900"/>
          </a:xfrm>
          <a:prstGeom prst="rect">
            <a:avLst/>
          </a:prstGeom>
        </p:spPr>
        <p:txBody>
          <a:bodyPr anchorCtr="0" anchor="t" bIns="91425" lIns="91425" spcFirstLastPara="1" rIns="91425" wrap="square" tIns="91425">
            <a:normAutofit/>
          </a:bodyPr>
          <a:lstStyle/>
          <a:p>
            <a:pPr indent="-393700" lvl="0" marL="406400" rtl="0" algn="l">
              <a:spcBef>
                <a:spcPts val="0"/>
              </a:spcBef>
              <a:spcAft>
                <a:spcPts val="0"/>
              </a:spcAft>
              <a:buClr>
                <a:schemeClr val="dk1"/>
              </a:buClr>
              <a:buSzPts val="1100"/>
              <a:buFont typeface="Arial"/>
              <a:buNone/>
            </a:pPr>
            <a:r>
              <a:rPr b="1" lang="en" sz="1800">
                <a:solidFill>
                  <a:srgbClr val="38761D"/>
                </a:solidFill>
                <a:latin typeface="Times New Roman"/>
                <a:ea typeface="Times New Roman"/>
                <a:cs typeface="Times New Roman"/>
                <a:sym typeface="Times New Roman"/>
              </a:rPr>
              <a:t>SRAM ARRAY</a:t>
            </a:r>
            <a:endParaRPr sz="1800">
              <a:solidFill>
                <a:srgbClr val="38761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Spatial Locality and Block Size​</a:t>
            </a:r>
            <a:endParaRPr/>
          </a:p>
        </p:txBody>
      </p:sp>
      <p:sp>
        <p:nvSpPr>
          <p:cNvPr id="463" name="Google Shape;463;p60"/>
          <p:cNvSpPr txBox="1"/>
          <p:nvPr>
            <p:ph idx="1" type="body"/>
          </p:nvPr>
        </p:nvSpPr>
        <p:spPr>
          <a:xfrm>
            <a:off x="120125" y="1241975"/>
            <a:ext cx="3944100" cy="3416400"/>
          </a:xfrm>
          <a:prstGeom prst="rect">
            <a:avLst/>
          </a:prstGeom>
        </p:spPr>
        <p:txBody>
          <a:bodyPr anchorCtr="0" anchor="t" bIns="91425" lIns="91425" spcFirstLastPara="1" rIns="91425" wrap="square" tIns="91425">
            <a:normAutofit/>
          </a:bodyPr>
          <a:lstStyle/>
          <a:p>
            <a:pPr indent="-342900" lvl="0" marL="257175" rtl="0" algn="l">
              <a:spcBef>
                <a:spcPts val="0"/>
              </a:spcBef>
              <a:spcAft>
                <a:spcPts val="0"/>
              </a:spcAft>
              <a:buClr>
                <a:schemeClr val="dk1"/>
              </a:buClr>
              <a:buSzPts val="1800"/>
              <a:buFont typeface="Avenir"/>
              <a:buChar char="●"/>
            </a:pPr>
            <a:r>
              <a:rPr lang="en" sz="1940">
                <a:solidFill>
                  <a:schemeClr val="dk1"/>
                </a:solidFill>
              </a:rPr>
              <a:t>Increase block size:​</a:t>
            </a:r>
            <a:endParaRPr sz="1940">
              <a:solidFill>
                <a:schemeClr val="dk1"/>
              </a:solidFill>
            </a:endParaRPr>
          </a:p>
          <a:p>
            <a:pPr indent="-318452" lvl="0" marL="257175" rtl="0" algn="l">
              <a:spcBef>
                <a:spcPts val="0"/>
              </a:spcBef>
              <a:spcAft>
                <a:spcPts val="0"/>
              </a:spcAft>
              <a:buClr>
                <a:schemeClr val="dk1"/>
              </a:buClr>
              <a:buSzPts val="1415"/>
              <a:buFont typeface="Arial"/>
              <a:buChar char="●"/>
            </a:pPr>
            <a:r>
              <a:rPr lang="en" sz="1520">
                <a:solidFill>
                  <a:schemeClr val="dk1"/>
                </a:solidFill>
              </a:rPr>
              <a:t>Block size, </a:t>
            </a:r>
            <a:r>
              <a:rPr b="1" i="1" lang="en" sz="1520">
                <a:solidFill>
                  <a:schemeClr val="dk1"/>
                </a:solidFill>
              </a:rPr>
              <a:t>b</a:t>
            </a:r>
            <a:r>
              <a:rPr b="1" lang="en" sz="1520">
                <a:solidFill>
                  <a:schemeClr val="dk1"/>
                </a:solidFill>
              </a:rPr>
              <a:t> = 4</a:t>
            </a:r>
            <a:r>
              <a:rPr lang="en" sz="1520">
                <a:solidFill>
                  <a:schemeClr val="dk1"/>
                </a:solidFill>
              </a:rPr>
              <a:t> </a:t>
            </a:r>
            <a:r>
              <a:rPr b="1" lang="en" sz="1520">
                <a:solidFill>
                  <a:schemeClr val="dk1"/>
                </a:solidFill>
              </a:rPr>
              <a:t>words</a:t>
            </a:r>
            <a:r>
              <a:rPr lang="en" sz="1520">
                <a:solidFill>
                  <a:schemeClr val="dk1"/>
                </a:solidFill>
              </a:rPr>
              <a:t>​</a:t>
            </a:r>
            <a:endParaRPr sz="1520">
              <a:solidFill>
                <a:schemeClr val="dk1"/>
              </a:solidFill>
            </a:endParaRPr>
          </a:p>
          <a:p>
            <a:pPr indent="-318452" lvl="0" marL="257175" rtl="0" algn="l">
              <a:spcBef>
                <a:spcPts val="0"/>
              </a:spcBef>
              <a:spcAft>
                <a:spcPts val="0"/>
              </a:spcAft>
              <a:buClr>
                <a:schemeClr val="dk1"/>
              </a:buClr>
              <a:buSzPts val="1415"/>
              <a:buFont typeface="Avenir"/>
              <a:buChar char="●"/>
            </a:pPr>
            <a:r>
              <a:rPr i="1" lang="en" sz="1520">
                <a:solidFill>
                  <a:schemeClr val="dk1"/>
                </a:solidFill>
              </a:rPr>
              <a:t>C</a:t>
            </a:r>
            <a:r>
              <a:rPr lang="en" sz="1520">
                <a:solidFill>
                  <a:schemeClr val="dk1"/>
                </a:solidFill>
              </a:rPr>
              <a:t> = 8 words​</a:t>
            </a:r>
            <a:endParaRPr sz="1520">
              <a:solidFill>
                <a:schemeClr val="dk1"/>
              </a:solidFill>
            </a:endParaRPr>
          </a:p>
          <a:p>
            <a:pPr indent="-318452" lvl="0" marL="257175" rtl="0" algn="l">
              <a:spcBef>
                <a:spcPts val="0"/>
              </a:spcBef>
              <a:spcAft>
                <a:spcPts val="0"/>
              </a:spcAft>
              <a:buClr>
                <a:schemeClr val="dk1"/>
              </a:buClr>
              <a:buSzPts val="1415"/>
              <a:buFont typeface="Avenir"/>
              <a:buChar char="●"/>
            </a:pPr>
            <a:r>
              <a:rPr lang="en" sz="1520">
                <a:solidFill>
                  <a:schemeClr val="dk1"/>
                </a:solidFill>
              </a:rPr>
              <a:t>Direct mapped (1 block per set)​</a:t>
            </a:r>
            <a:endParaRPr sz="1520">
              <a:solidFill>
                <a:schemeClr val="dk1"/>
              </a:solidFill>
            </a:endParaRPr>
          </a:p>
          <a:p>
            <a:pPr indent="-318452" lvl="0" marL="257175" rtl="0" algn="l">
              <a:spcBef>
                <a:spcPts val="0"/>
              </a:spcBef>
              <a:spcAft>
                <a:spcPts val="0"/>
              </a:spcAft>
              <a:buClr>
                <a:schemeClr val="dk1"/>
              </a:buClr>
              <a:buSzPts val="1415"/>
              <a:buFont typeface="Arial"/>
              <a:buChar char="●"/>
            </a:pPr>
            <a:r>
              <a:rPr lang="en" sz="1520">
                <a:solidFill>
                  <a:schemeClr val="dk1"/>
                </a:solidFill>
              </a:rPr>
              <a:t>Number of blocks, </a:t>
            </a:r>
            <a:br>
              <a:rPr lang="en" sz="1520">
                <a:solidFill>
                  <a:schemeClr val="dk1"/>
                </a:solidFill>
              </a:rPr>
            </a:br>
            <a:r>
              <a:rPr b="1" i="1" lang="en" sz="1520">
                <a:solidFill>
                  <a:schemeClr val="dk1"/>
                </a:solidFill>
              </a:rPr>
              <a:t>B</a:t>
            </a:r>
            <a:r>
              <a:rPr b="1" lang="en" sz="1520">
                <a:solidFill>
                  <a:schemeClr val="dk1"/>
                </a:solidFill>
              </a:rPr>
              <a:t> = 2</a:t>
            </a:r>
            <a:r>
              <a:rPr lang="en" sz="1520">
                <a:solidFill>
                  <a:schemeClr val="dk1"/>
                </a:solidFill>
              </a:rPr>
              <a:t> (</a:t>
            </a:r>
            <a:r>
              <a:rPr i="1" lang="en" sz="1520">
                <a:solidFill>
                  <a:schemeClr val="dk1"/>
                </a:solidFill>
              </a:rPr>
              <a:t>C</a:t>
            </a:r>
            <a:r>
              <a:rPr lang="en" sz="1520">
                <a:solidFill>
                  <a:schemeClr val="dk1"/>
                </a:solidFill>
              </a:rPr>
              <a:t>/</a:t>
            </a:r>
            <a:r>
              <a:rPr i="1" lang="en" sz="1520">
                <a:solidFill>
                  <a:schemeClr val="dk1"/>
                </a:solidFill>
              </a:rPr>
              <a:t>b</a:t>
            </a:r>
            <a:r>
              <a:rPr lang="en" sz="1520">
                <a:solidFill>
                  <a:schemeClr val="dk1"/>
                </a:solidFill>
              </a:rPr>
              <a:t> = 8/4 = 2)​</a:t>
            </a:r>
            <a:endParaRPr sz="1520">
              <a:solidFill>
                <a:schemeClr val="dk1"/>
              </a:solidFill>
            </a:endParaRPr>
          </a:p>
          <a:p>
            <a:pPr indent="0" lvl="0" marL="0" rtl="0" algn="l">
              <a:spcBef>
                <a:spcPts val="0"/>
              </a:spcBef>
              <a:spcAft>
                <a:spcPts val="1000"/>
              </a:spcAft>
              <a:buSzPts val="770"/>
              <a:buNone/>
            </a:pPr>
            <a:r>
              <a:t/>
            </a:r>
            <a:endParaRPr sz="1170"/>
          </a:p>
        </p:txBody>
      </p:sp>
      <p:pic>
        <p:nvPicPr>
          <p:cNvPr id="464" name="Google Shape;464;p60"/>
          <p:cNvPicPr preferRelativeResize="0"/>
          <p:nvPr/>
        </p:nvPicPr>
        <p:blipFill>
          <a:blip r:embed="rId3">
            <a:alphaModFix/>
          </a:blip>
          <a:stretch>
            <a:fillRect/>
          </a:stretch>
        </p:blipFill>
        <p:spPr>
          <a:xfrm>
            <a:off x="2483475" y="2611275"/>
            <a:ext cx="5849026" cy="2456034"/>
          </a:xfrm>
          <a:prstGeom prst="rect">
            <a:avLst/>
          </a:prstGeom>
          <a:noFill/>
          <a:ln>
            <a:noFill/>
          </a:ln>
        </p:spPr>
      </p:pic>
      <p:sp>
        <p:nvSpPr>
          <p:cNvPr id="465" name="Google Shape;465;p60"/>
          <p:cNvSpPr txBox="1"/>
          <p:nvPr/>
        </p:nvSpPr>
        <p:spPr>
          <a:xfrm>
            <a:off x="4364100" y="526600"/>
            <a:ext cx="4441800" cy="9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FF"/>
                </a:solidFill>
                <a:latin typeface="Times New Roman"/>
                <a:ea typeface="Times New Roman"/>
                <a:cs typeface="Times New Roman"/>
                <a:sym typeface="Times New Roman"/>
              </a:rPr>
              <a:t>To exploit spatial locality, a cache uses larger blocks to hold several consecutive words.</a:t>
            </a:r>
            <a:endParaRPr b="1" sz="1600">
              <a:solidFill>
                <a:srgbClr val="0000FF"/>
              </a:solidFill>
              <a:latin typeface="Times New Roman"/>
              <a:ea typeface="Times New Roman"/>
              <a:cs typeface="Times New Roman"/>
              <a:sym typeface="Times New Roman"/>
            </a:endParaRPr>
          </a:p>
        </p:txBody>
      </p:sp>
      <p:sp>
        <p:nvSpPr>
          <p:cNvPr id="466" name="Google Shape;466;p60"/>
          <p:cNvSpPr txBox="1"/>
          <p:nvPr/>
        </p:nvSpPr>
        <p:spPr>
          <a:xfrm>
            <a:off x="4300700" y="1205875"/>
            <a:ext cx="4887000" cy="14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A61C00"/>
                </a:solidFill>
                <a:latin typeface="Times New Roman"/>
                <a:ea typeface="Times New Roman"/>
                <a:cs typeface="Times New Roman"/>
                <a:sym typeface="Times New Roman"/>
              </a:rPr>
              <a:t>The advantage of a block size greater than one is that when a miss occurs and the word is fetched into the cache, the adjacent words in the block are also fetched. Therefore, subsequent accesses are more likely to hit because of spatial locality.</a:t>
            </a:r>
            <a:endParaRPr b="1" sz="1600">
              <a:solidFill>
                <a:srgbClr val="A61C00"/>
              </a:solidFill>
              <a:latin typeface="Times New Roman"/>
              <a:ea typeface="Times New Roman"/>
              <a:cs typeface="Times New Roman"/>
              <a:sym typeface="Times New Roman"/>
            </a:endParaRPr>
          </a:p>
        </p:txBody>
      </p:sp>
      <p:sp>
        <p:nvSpPr>
          <p:cNvPr id="467" name="Google Shape;467;p60"/>
          <p:cNvSpPr txBox="1"/>
          <p:nvPr/>
        </p:nvSpPr>
        <p:spPr>
          <a:xfrm>
            <a:off x="52825" y="3454650"/>
            <a:ext cx="2302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log</a:t>
            </a:r>
            <a:r>
              <a:rPr baseline="-25000" lang="en">
                <a:latin typeface="Avenir"/>
                <a:ea typeface="Avenir"/>
                <a:cs typeface="Avenir"/>
                <a:sym typeface="Avenir"/>
              </a:rPr>
              <a:t>2</a:t>
            </a:r>
            <a:r>
              <a:rPr lang="en">
                <a:latin typeface="Avenir"/>
                <a:ea typeface="Avenir"/>
                <a:cs typeface="Avenir"/>
                <a:sym typeface="Avenir"/>
              </a:rPr>
              <a:t>2 = 1 bit is used to select a set.</a:t>
            </a:r>
            <a:endParaRPr>
              <a:latin typeface="Avenir"/>
              <a:ea typeface="Avenir"/>
              <a:cs typeface="Avenir"/>
              <a:sym typeface="Avenir"/>
            </a:endParaRPr>
          </a:p>
        </p:txBody>
      </p:sp>
      <p:sp>
        <p:nvSpPr>
          <p:cNvPr id="468" name="Google Shape;468;p60"/>
          <p:cNvSpPr txBox="1"/>
          <p:nvPr/>
        </p:nvSpPr>
        <p:spPr>
          <a:xfrm>
            <a:off x="409500" y="3979125"/>
            <a:ext cx="28335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C00000"/>
                </a:solidFill>
                <a:latin typeface="Times New Roman"/>
                <a:ea typeface="Times New Roman"/>
                <a:cs typeface="Times New Roman"/>
                <a:sym typeface="Times New Roman"/>
              </a:rPr>
              <a:t>But we need a mux to select a word within the set.</a:t>
            </a:r>
            <a:endParaRPr b="1" u="sng">
              <a:solidFill>
                <a:srgbClr val="C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with Larger Block Size​</a:t>
            </a:r>
            <a:endParaRPr/>
          </a:p>
        </p:txBody>
      </p:sp>
      <p:pic>
        <p:nvPicPr>
          <p:cNvPr id="474" name="Google Shape;474;p61"/>
          <p:cNvPicPr preferRelativeResize="0"/>
          <p:nvPr/>
        </p:nvPicPr>
        <p:blipFill>
          <a:blip r:embed="rId3">
            <a:alphaModFix/>
          </a:blip>
          <a:stretch>
            <a:fillRect/>
          </a:stretch>
        </p:blipFill>
        <p:spPr>
          <a:xfrm>
            <a:off x="3924502" y="1411700"/>
            <a:ext cx="5138300" cy="3662950"/>
          </a:xfrm>
          <a:prstGeom prst="rect">
            <a:avLst/>
          </a:prstGeom>
          <a:noFill/>
          <a:ln>
            <a:noFill/>
          </a:ln>
        </p:spPr>
      </p:pic>
      <p:sp>
        <p:nvSpPr>
          <p:cNvPr id="475" name="Google Shape;475;p61"/>
          <p:cNvSpPr txBox="1"/>
          <p:nvPr/>
        </p:nvSpPr>
        <p:spPr>
          <a:xfrm>
            <a:off x="131200" y="1248225"/>
            <a:ext cx="3793200" cy="2917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lang="en">
                <a:latin typeface="Avenir"/>
                <a:ea typeface="Avenir"/>
                <a:cs typeface="Avenir"/>
                <a:sym typeface="Avenir"/>
              </a:rPr>
              <a:t>A large block size means that a fixed-size cache will have fewer blocks. </a:t>
            </a:r>
            <a:endParaRPr>
              <a:latin typeface="Avenir"/>
              <a:ea typeface="Avenir"/>
              <a:cs typeface="Avenir"/>
              <a:sym typeface="Avenir"/>
            </a:endParaRPr>
          </a:p>
          <a:p>
            <a:pPr indent="-317500" lvl="0" marL="457200" rtl="0" algn="l">
              <a:spcBef>
                <a:spcPts val="1000"/>
              </a:spcBef>
              <a:spcAft>
                <a:spcPts val="0"/>
              </a:spcAft>
              <a:buSzPts val="1400"/>
              <a:buFont typeface="Avenir"/>
              <a:buChar char="●"/>
            </a:pPr>
            <a:r>
              <a:rPr lang="en">
                <a:latin typeface="Avenir"/>
                <a:ea typeface="Avenir"/>
                <a:cs typeface="Avenir"/>
                <a:sym typeface="Avenir"/>
              </a:rPr>
              <a:t>This may lead to more conflicts, increasing the miss rate. </a:t>
            </a:r>
            <a:endParaRPr>
              <a:latin typeface="Avenir"/>
              <a:ea typeface="Avenir"/>
              <a:cs typeface="Avenir"/>
              <a:sym typeface="Avenir"/>
            </a:endParaRPr>
          </a:p>
          <a:p>
            <a:pPr indent="-317500" lvl="0" marL="457200" rtl="0" algn="l">
              <a:spcBef>
                <a:spcPts val="1000"/>
              </a:spcBef>
              <a:spcAft>
                <a:spcPts val="0"/>
              </a:spcAft>
              <a:buSzPts val="1400"/>
              <a:buFont typeface="Avenir"/>
              <a:buChar char="●"/>
            </a:pPr>
            <a:r>
              <a:rPr lang="en">
                <a:latin typeface="Avenir"/>
                <a:ea typeface="Avenir"/>
                <a:cs typeface="Avenir"/>
                <a:sym typeface="Avenir"/>
              </a:rPr>
              <a:t>Moreover, it takes more time to fetch the missing cache block after a miss, because more than one data word is fetched from main memory.</a:t>
            </a:r>
            <a:endParaRPr>
              <a:latin typeface="Avenir"/>
              <a:ea typeface="Avenir"/>
              <a:cs typeface="Avenir"/>
              <a:sym typeface="Avenir"/>
            </a:endParaRPr>
          </a:p>
          <a:p>
            <a:pPr indent="-317500" lvl="0" marL="457200" rtl="0" algn="l">
              <a:spcBef>
                <a:spcPts val="1000"/>
              </a:spcBef>
              <a:spcAft>
                <a:spcPts val="1000"/>
              </a:spcAft>
              <a:buSzPts val="1400"/>
              <a:buFont typeface="Avenir"/>
              <a:buChar char="●"/>
            </a:pPr>
            <a:r>
              <a:rPr lang="en">
                <a:latin typeface="Avenir"/>
                <a:ea typeface="Avenir"/>
                <a:cs typeface="Avenir"/>
                <a:sym typeface="Avenir"/>
              </a:rPr>
              <a:t>The time required to load the missing block into the cache is called the </a:t>
            </a:r>
            <a:r>
              <a:rPr b="1" lang="en">
                <a:solidFill>
                  <a:srgbClr val="9900FF"/>
                </a:solidFill>
                <a:latin typeface="Times New Roman"/>
                <a:ea typeface="Times New Roman"/>
                <a:cs typeface="Times New Roman"/>
                <a:sym typeface="Times New Roman"/>
              </a:rPr>
              <a:t>miss penalty</a:t>
            </a:r>
            <a:r>
              <a:rPr lang="en">
                <a:latin typeface="Avenir"/>
                <a:ea typeface="Avenir"/>
                <a:cs typeface="Avenir"/>
                <a:sym typeface="Avenir"/>
              </a:rPr>
              <a:t>.</a:t>
            </a:r>
            <a:endParaRPr>
              <a:latin typeface="Avenir"/>
              <a:ea typeface="Avenir"/>
              <a:cs typeface="Avenir"/>
              <a:sym typeface="Avenir"/>
            </a:endParaRPr>
          </a:p>
        </p:txBody>
      </p:sp>
      <p:sp>
        <p:nvSpPr>
          <p:cNvPr id="476" name="Google Shape;476;p61"/>
          <p:cNvSpPr txBox="1"/>
          <p:nvPr/>
        </p:nvSpPr>
        <p:spPr>
          <a:xfrm>
            <a:off x="3924400" y="674325"/>
            <a:ext cx="53679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000FF"/>
                </a:solidFill>
                <a:latin typeface="Times New Roman"/>
                <a:ea typeface="Times New Roman"/>
                <a:cs typeface="Times New Roman"/>
                <a:sym typeface="Times New Roman"/>
              </a:rPr>
              <a:t>Only one tag is needed</a:t>
            </a:r>
            <a:endParaRPr b="1">
              <a:solidFill>
                <a:srgbClr val="0000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rgbClr val="0000FF"/>
                </a:solidFill>
                <a:latin typeface="Times New Roman"/>
                <a:ea typeface="Times New Roman"/>
                <a:cs typeface="Times New Roman"/>
                <a:sym typeface="Times New Roman"/>
              </a:rPr>
              <a:t>for the entire block, because the words in the block are at consecutive</a:t>
            </a:r>
            <a:endParaRPr b="1">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0000FF"/>
                </a:solidFill>
                <a:latin typeface="Times New Roman"/>
                <a:ea typeface="Times New Roman"/>
                <a:cs typeface="Times New Roman"/>
                <a:sym typeface="Times New Roman"/>
              </a:rPr>
              <a:t>addresses.</a:t>
            </a:r>
            <a:endParaRPr b="1">
              <a:solidFill>
                <a:srgbClr val="0000FF"/>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 Mapped Cache Performance​</a:t>
            </a:r>
            <a:endParaRPr/>
          </a:p>
        </p:txBody>
      </p:sp>
      <p:sp>
        <p:nvSpPr>
          <p:cNvPr id="482" name="Google Shape;482;p62"/>
          <p:cNvSpPr txBox="1"/>
          <p:nvPr>
            <p:ph idx="1" type="body"/>
          </p:nvPr>
        </p:nvSpPr>
        <p:spPr>
          <a:xfrm>
            <a:off x="796400" y="1130750"/>
            <a:ext cx="3732300" cy="3416400"/>
          </a:xfrm>
          <a:prstGeom prst="rect">
            <a:avLst/>
          </a:prstGeom>
        </p:spPr>
        <p:txBody>
          <a:bodyPr anchorCtr="0" anchor="t" bIns="91425" lIns="91425" spcFirstLastPara="1" rIns="91425" wrap="square" tIns="91425">
            <a:normAutofit lnSpcReduction="20000"/>
          </a:bodyPr>
          <a:lstStyle/>
          <a:p>
            <a:pPr indent="-393700" lvl="0" marL="406400" rtl="0" algn="l">
              <a:spcBef>
                <a:spcPts val="0"/>
              </a:spcBef>
              <a:spcAft>
                <a:spcPts val="0"/>
              </a:spcAft>
              <a:buClr>
                <a:schemeClr val="dk1"/>
              </a:buClr>
              <a:buSzPts val="1100"/>
              <a:buFont typeface="Arial"/>
              <a:buNone/>
            </a:pPr>
            <a:r>
              <a:rPr b="1" lang="en" sz="2400">
                <a:solidFill>
                  <a:srgbClr val="0070C0"/>
                </a:solidFill>
                <a:latin typeface="Arial"/>
                <a:ea typeface="Arial"/>
                <a:cs typeface="Arial"/>
                <a:sym typeface="Arial"/>
              </a:rPr>
              <a:t>ARM assembly code</a:t>
            </a:r>
            <a:r>
              <a:rPr lang="en" sz="2400">
                <a:solidFill>
                  <a:srgbClr val="0070C0"/>
                </a:solidFill>
                <a:latin typeface="Arial"/>
                <a:ea typeface="Arial"/>
                <a:cs typeface="Arial"/>
                <a:sym typeface="Arial"/>
              </a:rPr>
              <a:t>​</a:t>
            </a:r>
            <a:endParaRPr sz="2400">
              <a:solidFill>
                <a:srgbClr val="0070C0"/>
              </a:solidFill>
              <a:latin typeface="Arial"/>
              <a:ea typeface="Arial"/>
              <a:cs typeface="Arial"/>
              <a:sym typeface="Arial"/>
            </a:endParaRPr>
          </a:p>
          <a:p>
            <a:pPr indent="-3937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MOV R0, #5​</a:t>
            </a:r>
            <a:endParaRPr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MOV R1, #0​</a:t>
            </a:r>
            <a:endParaRPr sz="1600">
              <a:solidFill>
                <a:schemeClr val="dk1"/>
              </a:solidFill>
              <a:latin typeface="Courier New"/>
              <a:ea typeface="Courier New"/>
              <a:cs typeface="Courier New"/>
              <a:sym typeface="Courier New"/>
            </a:endParaRPr>
          </a:p>
          <a:p>
            <a:pPr indent="-3937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LOOP CMP R0, 0​</a:t>
            </a:r>
            <a:endParaRPr sz="16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BEQ DONE​</a:t>
            </a:r>
            <a:endParaRPr sz="16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LDR R2, [R1, #4]​</a:t>
            </a:r>
            <a:endParaRPr sz="16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LDR R3, [R1, #12]​</a:t>
            </a:r>
            <a:endParaRPr sz="16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LDR R4, [R1, #8]​</a:t>
            </a:r>
            <a:endParaRPr sz="16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SUB R0, R0, #1​</a:t>
            </a:r>
            <a:endParaRPr sz="1600">
              <a:solidFill>
                <a:schemeClr val="dk1"/>
              </a:solidFill>
              <a:latin typeface="Courier New"/>
              <a:ea typeface="Courier New"/>
              <a:cs typeface="Courier New"/>
              <a:sym typeface="Courier New"/>
            </a:endParaRPr>
          </a:p>
          <a:p>
            <a:pPr indent="6731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B   LOOP​</a:t>
            </a:r>
            <a:endParaRPr sz="1600">
              <a:solidFill>
                <a:schemeClr val="dk1"/>
              </a:solidFill>
              <a:latin typeface="Courier New"/>
              <a:ea typeface="Courier New"/>
              <a:cs typeface="Courier New"/>
              <a:sym typeface="Courier New"/>
            </a:endParaRPr>
          </a:p>
          <a:p>
            <a:pPr indent="-3937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DONE​</a:t>
            </a:r>
            <a:endParaRPr sz="1600">
              <a:solidFill>
                <a:schemeClr val="dk1"/>
              </a:solidFill>
              <a:latin typeface="Courier New"/>
              <a:ea typeface="Courier New"/>
              <a:cs typeface="Courier New"/>
              <a:sym typeface="Courier New"/>
            </a:endParaRPr>
          </a:p>
          <a:p>
            <a:pPr indent="-393700" lvl="0" marL="406400" rtl="0" algn="l">
              <a:spcBef>
                <a:spcPts val="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spcBef>
                <a:spcPts val="0"/>
              </a:spcBef>
              <a:spcAft>
                <a:spcPts val="1000"/>
              </a:spcAft>
              <a:buNone/>
            </a:pPr>
            <a:r>
              <a:t/>
            </a:r>
            <a:endParaRPr/>
          </a:p>
        </p:txBody>
      </p:sp>
      <p:sp>
        <p:nvSpPr>
          <p:cNvPr id="483" name="Google Shape;483;p62"/>
          <p:cNvSpPr txBox="1"/>
          <p:nvPr/>
        </p:nvSpPr>
        <p:spPr>
          <a:xfrm>
            <a:off x="4712400" y="1301150"/>
            <a:ext cx="20883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00000"/>
                </a:solidFill>
                <a:latin typeface="Times New Roman"/>
                <a:ea typeface="Times New Roman"/>
                <a:cs typeface="Times New Roman"/>
                <a:sym typeface="Times New Roman"/>
              </a:rPr>
              <a:t>Miss Rate = ?</a:t>
            </a:r>
            <a:r>
              <a:rPr lang="en" sz="2400">
                <a:solidFill>
                  <a:srgbClr val="C00000"/>
                </a:solidFill>
                <a:latin typeface="Times New Roman"/>
                <a:ea typeface="Times New Roman"/>
                <a:cs typeface="Times New Roman"/>
                <a:sym typeface="Times New Roman"/>
              </a:rPr>
              <a:t>​</a:t>
            </a:r>
            <a:endParaRPr>
              <a:latin typeface="Avenir"/>
              <a:ea typeface="Avenir"/>
              <a:cs typeface="Avenir"/>
              <a:sym typeface="Avenir"/>
            </a:endParaRPr>
          </a:p>
        </p:txBody>
      </p:sp>
      <p:sp>
        <p:nvSpPr>
          <p:cNvPr id="484" name="Google Shape;484;p62"/>
          <p:cNvSpPr txBox="1"/>
          <p:nvPr/>
        </p:nvSpPr>
        <p:spPr>
          <a:xfrm>
            <a:off x="734025" y="3972750"/>
            <a:ext cx="45327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900">
                <a:solidFill>
                  <a:srgbClr val="0000FF"/>
                </a:solidFill>
                <a:latin typeface="Times New Roman"/>
                <a:ea typeface="Times New Roman"/>
                <a:cs typeface="Times New Roman"/>
                <a:sym typeface="Times New Roman"/>
              </a:rPr>
              <a:t>Consider we have the eight-word direct mapped cache with a four-word block size.</a:t>
            </a:r>
            <a:endParaRPr sz="1900">
              <a:solidFill>
                <a:srgbClr val="0000FF"/>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Direct Mapped Cache Performance​</a:t>
            </a:r>
            <a:endParaRPr/>
          </a:p>
        </p:txBody>
      </p:sp>
      <p:sp>
        <p:nvSpPr>
          <p:cNvPr id="490" name="Google Shape;490;p63"/>
          <p:cNvSpPr txBox="1"/>
          <p:nvPr>
            <p:ph idx="1" type="body"/>
          </p:nvPr>
        </p:nvSpPr>
        <p:spPr>
          <a:xfrm>
            <a:off x="311700" y="1152475"/>
            <a:ext cx="4051500" cy="3416400"/>
          </a:xfrm>
          <a:prstGeom prst="rect">
            <a:avLst/>
          </a:prstGeom>
        </p:spPr>
        <p:txBody>
          <a:bodyPr anchorCtr="0" anchor="t" bIns="91425" lIns="91425" spcFirstLastPara="1" rIns="91425" wrap="square" tIns="91425">
            <a:normAutofit lnSpcReduction="10000"/>
          </a:bodyPr>
          <a:lstStyle/>
          <a:p>
            <a:pPr indent="-393700" lvl="0" marL="406400" rtl="0" algn="l">
              <a:spcBef>
                <a:spcPts val="0"/>
              </a:spcBef>
              <a:spcAft>
                <a:spcPts val="0"/>
              </a:spcAft>
              <a:buNone/>
            </a:pPr>
            <a:r>
              <a:rPr b="1" lang="en" sz="2400">
                <a:solidFill>
                  <a:srgbClr val="0070C0"/>
                </a:solidFill>
                <a:latin typeface="Arial"/>
                <a:ea typeface="Arial"/>
                <a:cs typeface="Arial"/>
                <a:sym typeface="Arial"/>
              </a:rPr>
              <a:t>ARM assembly code</a:t>
            </a:r>
            <a:r>
              <a:rPr lang="en" sz="2400">
                <a:solidFill>
                  <a:srgbClr val="0070C0"/>
                </a:solidFill>
                <a:latin typeface="Arial"/>
                <a:ea typeface="Arial"/>
                <a:cs typeface="Arial"/>
                <a:sym typeface="Arial"/>
              </a:rPr>
              <a:t>​</a:t>
            </a:r>
            <a:endParaRPr sz="2400">
              <a:solidFill>
                <a:srgbClr val="0070C0"/>
              </a:solidFill>
              <a:latin typeface="Arial"/>
              <a:ea typeface="Arial"/>
              <a:cs typeface="Arial"/>
              <a:sym typeface="Arial"/>
            </a:endParaRPr>
          </a:p>
          <a:p>
            <a:pPr indent="-393700" lvl="0" marL="406400" rtl="0" algn="l">
              <a:spcBef>
                <a:spcPts val="0"/>
              </a:spcBef>
              <a:spcAft>
                <a:spcPts val="0"/>
              </a:spcAft>
              <a:buNone/>
            </a:pPr>
            <a:r>
              <a:rPr lang="en" sz="1400">
                <a:solidFill>
                  <a:schemeClr val="dk1"/>
                </a:solidFill>
                <a:latin typeface="Courier New"/>
                <a:ea typeface="Courier New"/>
                <a:cs typeface="Courier New"/>
                <a:sym typeface="Courier New"/>
              </a:rPr>
              <a:t>MOV R0, #5​</a:t>
            </a:r>
            <a:endParaRPr sz="14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400">
                <a:solidFill>
                  <a:schemeClr val="dk1"/>
                </a:solidFill>
                <a:latin typeface="Courier New"/>
                <a:ea typeface="Courier New"/>
                <a:cs typeface="Courier New"/>
                <a:sym typeface="Courier New"/>
              </a:rPr>
              <a:t>MOV R1, #0​</a:t>
            </a:r>
            <a:endParaRPr sz="1400">
              <a:solidFill>
                <a:schemeClr val="dk1"/>
              </a:solidFill>
              <a:latin typeface="Courier New"/>
              <a:ea typeface="Courier New"/>
              <a:cs typeface="Courier New"/>
              <a:sym typeface="Courier New"/>
            </a:endParaRPr>
          </a:p>
          <a:p>
            <a:pPr indent="-393700" lvl="0" marL="406400" rtl="0" algn="l">
              <a:spcBef>
                <a:spcPts val="0"/>
              </a:spcBef>
              <a:spcAft>
                <a:spcPts val="0"/>
              </a:spcAft>
              <a:buNone/>
            </a:pPr>
            <a:r>
              <a:rPr lang="en" sz="1400">
                <a:solidFill>
                  <a:schemeClr val="dk1"/>
                </a:solidFill>
                <a:latin typeface="Courier New"/>
                <a:ea typeface="Courier New"/>
                <a:cs typeface="Courier New"/>
                <a:sym typeface="Courier New"/>
              </a:rPr>
              <a:t>LOOP CMP R0, 0​</a:t>
            </a:r>
            <a:endParaRPr sz="1400">
              <a:solidFill>
                <a:schemeClr val="dk1"/>
              </a:solidFill>
              <a:latin typeface="Courier New"/>
              <a:ea typeface="Courier New"/>
              <a:cs typeface="Courier New"/>
              <a:sym typeface="Courier New"/>
            </a:endParaRPr>
          </a:p>
          <a:p>
            <a:pPr indent="673100" lvl="0" marL="406400" rtl="0" algn="l">
              <a:spcBef>
                <a:spcPts val="0"/>
              </a:spcBef>
              <a:spcAft>
                <a:spcPts val="0"/>
              </a:spcAft>
              <a:buNone/>
            </a:pPr>
            <a:r>
              <a:rPr lang="en" sz="1400">
                <a:solidFill>
                  <a:schemeClr val="dk1"/>
                </a:solidFill>
                <a:latin typeface="Courier New"/>
                <a:ea typeface="Courier New"/>
                <a:cs typeface="Courier New"/>
                <a:sym typeface="Courier New"/>
              </a:rPr>
              <a:t>BEQ DONE​</a:t>
            </a:r>
            <a:endParaRPr sz="1400">
              <a:solidFill>
                <a:schemeClr val="dk1"/>
              </a:solidFill>
              <a:latin typeface="Courier New"/>
              <a:ea typeface="Courier New"/>
              <a:cs typeface="Courier New"/>
              <a:sym typeface="Courier New"/>
            </a:endParaRPr>
          </a:p>
          <a:p>
            <a:pPr indent="673100" lvl="0" marL="406400" rtl="0" algn="l">
              <a:spcBef>
                <a:spcPts val="0"/>
              </a:spcBef>
              <a:spcAft>
                <a:spcPts val="0"/>
              </a:spcAft>
              <a:buNone/>
            </a:pPr>
            <a:r>
              <a:rPr lang="en" sz="1400">
                <a:solidFill>
                  <a:schemeClr val="dk1"/>
                </a:solidFill>
                <a:latin typeface="Courier New"/>
                <a:ea typeface="Courier New"/>
                <a:cs typeface="Courier New"/>
                <a:sym typeface="Courier New"/>
              </a:rPr>
              <a:t>LDR R2, [R1, #4]​</a:t>
            </a:r>
            <a:endParaRPr sz="1400">
              <a:solidFill>
                <a:schemeClr val="dk1"/>
              </a:solidFill>
              <a:latin typeface="Courier New"/>
              <a:ea typeface="Courier New"/>
              <a:cs typeface="Courier New"/>
              <a:sym typeface="Courier New"/>
            </a:endParaRPr>
          </a:p>
          <a:p>
            <a:pPr indent="673100" lvl="0" marL="406400" rtl="0" algn="l">
              <a:spcBef>
                <a:spcPts val="0"/>
              </a:spcBef>
              <a:spcAft>
                <a:spcPts val="0"/>
              </a:spcAft>
              <a:buNone/>
            </a:pPr>
            <a:r>
              <a:rPr lang="en" sz="1400">
                <a:solidFill>
                  <a:schemeClr val="dk1"/>
                </a:solidFill>
                <a:latin typeface="Courier New"/>
                <a:ea typeface="Courier New"/>
                <a:cs typeface="Courier New"/>
                <a:sym typeface="Courier New"/>
              </a:rPr>
              <a:t>LDR R3, [R1, #12]​</a:t>
            </a:r>
            <a:endParaRPr sz="1400">
              <a:solidFill>
                <a:schemeClr val="dk1"/>
              </a:solidFill>
              <a:latin typeface="Courier New"/>
              <a:ea typeface="Courier New"/>
              <a:cs typeface="Courier New"/>
              <a:sym typeface="Courier New"/>
            </a:endParaRPr>
          </a:p>
          <a:p>
            <a:pPr indent="673100" lvl="0" marL="406400" rtl="0" algn="l">
              <a:spcBef>
                <a:spcPts val="0"/>
              </a:spcBef>
              <a:spcAft>
                <a:spcPts val="0"/>
              </a:spcAft>
              <a:buNone/>
            </a:pPr>
            <a:r>
              <a:rPr lang="en" sz="1400">
                <a:solidFill>
                  <a:schemeClr val="dk1"/>
                </a:solidFill>
                <a:latin typeface="Courier New"/>
                <a:ea typeface="Courier New"/>
                <a:cs typeface="Courier New"/>
                <a:sym typeface="Courier New"/>
              </a:rPr>
              <a:t>LDR R4, [R1, #8]​</a:t>
            </a:r>
            <a:endParaRPr sz="1400">
              <a:solidFill>
                <a:schemeClr val="dk1"/>
              </a:solidFill>
              <a:latin typeface="Courier New"/>
              <a:ea typeface="Courier New"/>
              <a:cs typeface="Courier New"/>
              <a:sym typeface="Courier New"/>
            </a:endParaRPr>
          </a:p>
          <a:p>
            <a:pPr indent="673100" lvl="0" marL="406400" rtl="0" algn="l">
              <a:spcBef>
                <a:spcPts val="0"/>
              </a:spcBef>
              <a:spcAft>
                <a:spcPts val="0"/>
              </a:spcAft>
              <a:buNone/>
            </a:pPr>
            <a:r>
              <a:rPr lang="en" sz="1400">
                <a:solidFill>
                  <a:schemeClr val="dk1"/>
                </a:solidFill>
                <a:latin typeface="Courier New"/>
                <a:ea typeface="Courier New"/>
                <a:cs typeface="Courier New"/>
                <a:sym typeface="Courier New"/>
              </a:rPr>
              <a:t>SUB R0, R0, #1​</a:t>
            </a:r>
            <a:endParaRPr sz="1400">
              <a:solidFill>
                <a:schemeClr val="dk1"/>
              </a:solidFill>
              <a:latin typeface="Courier New"/>
              <a:ea typeface="Courier New"/>
              <a:cs typeface="Courier New"/>
              <a:sym typeface="Courier New"/>
            </a:endParaRPr>
          </a:p>
          <a:p>
            <a:pPr indent="673100" lvl="0" marL="406400" rtl="0" algn="l">
              <a:spcBef>
                <a:spcPts val="0"/>
              </a:spcBef>
              <a:spcAft>
                <a:spcPts val="0"/>
              </a:spcAft>
              <a:buNone/>
            </a:pPr>
            <a:r>
              <a:rPr lang="en" sz="1400">
                <a:solidFill>
                  <a:schemeClr val="dk1"/>
                </a:solidFill>
                <a:latin typeface="Courier New"/>
                <a:ea typeface="Courier New"/>
                <a:cs typeface="Courier New"/>
                <a:sym typeface="Courier New"/>
              </a:rPr>
              <a:t>B   LOOP​</a:t>
            </a:r>
            <a:endParaRPr sz="1400">
              <a:solidFill>
                <a:schemeClr val="dk1"/>
              </a:solidFill>
              <a:latin typeface="Courier New"/>
              <a:ea typeface="Courier New"/>
              <a:cs typeface="Courier New"/>
              <a:sym typeface="Courier New"/>
            </a:endParaRPr>
          </a:p>
          <a:p>
            <a:pPr indent="-393700" lvl="0" marL="406400" rtl="0" algn="l">
              <a:spcBef>
                <a:spcPts val="0"/>
              </a:spcBef>
              <a:spcAft>
                <a:spcPts val="0"/>
              </a:spcAft>
              <a:buNone/>
            </a:pPr>
            <a:r>
              <a:rPr lang="en" sz="1400">
                <a:solidFill>
                  <a:schemeClr val="dk1"/>
                </a:solidFill>
                <a:latin typeface="Courier New"/>
                <a:ea typeface="Courier New"/>
                <a:cs typeface="Courier New"/>
                <a:sym typeface="Courier New"/>
              </a:rPr>
              <a:t>DONE​</a:t>
            </a:r>
            <a:endParaRPr sz="1400">
              <a:solidFill>
                <a:schemeClr val="dk1"/>
              </a:solidFill>
              <a:latin typeface="Courier New"/>
              <a:ea typeface="Courier New"/>
              <a:cs typeface="Courier New"/>
              <a:sym typeface="Courier New"/>
            </a:endParaRPr>
          </a:p>
          <a:p>
            <a:pPr indent="-393700" lvl="0" marL="406400" rtl="0" algn="l">
              <a:spcBef>
                <a:spcPts val="0"/>
              </a:spcBef>
              <a:spcAft>
                <a:spcPts val="0"/>
              </a:spcAft>
              <a:buNone/>
            </a:pPr>
            <a:r>
              <a:rPr lang="en" sz="1600">
                <a:solidFill>
                  <a:schemeClr val="dk1"/>
                </a:solidFill>
                <a:latin typeface="Courier New"/>
                <a:ea typeface="Courier New"/>
                <a:cs typeface="Courier New"/>
                <a:sym typeface="Courier New"/>
              </a:rPr>
              <a:t>​</a:t>
            </a:r>
            <a:endParaRPr sz="1600">
              <a:solidFill>
                <a:schemeClr val="dk1"/>
              </a:solidFill>
              <a:latin typeface="Courier New"/>
              <a:ea typeface="Courier New"/>
              <a:cs typeface="Courier New"/>
              <a:sym typeface="Courier New"/>
            </a:endParaRPr>
          </a:p>
          <a:p>
            <a:pPr indent="0" lvl="0" marL="0" rtl="0" algn="l">
              <a:spcBef>
                <a:spcPts val="0"/>
              </a:spcBef>
              <a:spcAft>
                <a:spcPts val="1000"/>
              </a:spcAft>
              <a:buNone/>
            </a:pPr>
            <a:r>
              <a:t/>
            </a:r>
            <a:endParaRPr/>
          </a:p>
        </p:txBody>
      </p:sp>
      <p:sp>
        <p:nvSpPr>
          <p:cNvPr id="491" name="Google Shape;491;p63"/>
          <p:cNvSpPr txBox="1"/>
          <p:nvPr/>
        </p:nvSpPr>
        <p:spPr>
          <a:xfrm>
            <a:off x="4718375" y="943125"/>
            <a:ext cx="42306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00000"/>
                </a:solidFill>
                <a:latin typeface="Times New Roman"/>
                <a:ea typeface="Times New Roman"/>
                <a:cs typeface="Times New Roman"/>
                <a:sym typeface="Times New Roman"/>
              </a:rPr>
              <a:t>Miss Rate = 1/15 ​= 6.67%​</a:t>
            </a:r>
            <a:endParaRPr b="1" sz="2400">
              <a:solidFill>
                <a:srgbClr val="C00000"/>
              </a:solidFill>
              <a:latin typeface="Times New Roman"/>
              <a:ea typeface="Times New Roman"/>
              <a:cs typeface="Times New Roman"/>
              <a:sym typeface="Times New Roman"/>
            </a:endParaRPr>
          </a:p>
        </p:txBody>
      </p:sp>
      <p:sp>
        <p:nvSpPr>
          <p:cNvPr id="492" name="Google Shape;492;p63"/>
          <p:cNvSpPr txBox="1"/>
          <p:nvPr/>
        </p:nvSpPr>
        <p:spPr>
          <a:xfrm>
            <a:off x="4718375" y="1623225"/>
            <a:ext cx="42306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C00000"/>
                </a:solidFill>
                <a:latin typeface="Times New Roman"/>
                <a:ea typeface="Times New Roman"/>
                <a:cs typeface="Times New Roman"/>
                <a:sym typeface="Times New Roman"/>
              </a:rPr>
              <a:t>Larger blocks​</a:t>
            </a:r>
            <a:endParaRPr b="1" sz="2400">
              <a:solidFill>
                <a:srgbClr val="C00000"/>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2400">
                <a:solidFill>
                  <a:srgbClr val="C00000"/>
                </a:solidFill>
                <a:latin typeface="Times New Roman"/>
                <a:ea typeface="Times New Roman"/>
                <a:cs typeface="Times New Roman"/>
                <a:sym typeface="Times New Roman"/>
              </a:rPr>
              <a:t>reduce compulsory misses​</a:t>
            </a:r>
            <a:endParaRPr b="1" sz="2400">
              <a:solidFill>
                <a:srgbClr val="C00000"/>
              </a:solidFill>
              <a:latin typeface="Times New Roman"/>
              <a:ea typeface="Times New Roman"/>
              <a:cs typeface="Times New Roman"/>
              <a:sym typeface="Times New Roman"/>
            </a:endParaRPr>
          </a:p>
          <a:p>
            <a:pPr indent="0" lvl="0" marL="0" rtl="0" algn="l">
              <a:spcBef>
                <a:spcPts val="0"/>
              </a:spcBef>
              <a:spcAft>
                <a:spcPts val="0"/>
              </a:spcAft>
              <a:buNone/>
            </a:pPr>
            <a:r>
              <a:rPr b="1" lang="en" sz="2400">
                <a:solidFill>
                  <a:srgbClr val="C00000"/>
                </a:solidFill>
                <a:latin typeface="Times New Roman"/>
                <a:ea typeface="Times New Roman"/>
                <a:cs typeface="Times New Roman"/>
                <a:sym typeface="Times New Roman"/>
              </a:rPr>
              <a:t>through spatial locality​</a:t>
            </a:r>
            <a:endParaRPr b="1" sz="2400">
              <a:solidFill>
                <a:srgbClr val="C00000"/>
              </a:solidFill>
              <a:latin typeface="Times New Roman"/>
              <a:ea typeface="Times New Roman"/>
              <a:cs typeface="Times New Roman"/>
              <a:sym typeface="Times New Roman"/>
            </a:endParaRPr>
          </a:p>
        </p:txBody>
      </p:sp>
      <p:pic>
        <p:nvPicPr>
          <p:cNvPr id="493" name="Google Shape;493;p63"/>
          <p:cNvPicPr preferRelativeResize="0"/>
          <p:nvPr/>
        </p:nvPicPr>
        <p:blipFill>
          <a:blip r:embed="rId3">
            <a:alphaModFix/>
          </a:blip>
          <a:stretch>
            <a:fillRect/>
          </a:stretch>
        </p:blipFill>
        <p:spPr>
          <a:xfrm>
            <a:off x="4066200" y="2945000"/>
            <a:ext cx="5077800" cy="2163025"/>
          </a:xfrm>
          <a:prstGeom prst="rect">
            <a:avLst/>
          </a:prstGeom>
          <a:noFill/>
          <a:ln>
            <a:noFill/>
          </a:ln>
        </p:spPr>
      </p:pic>
      <p:sp>
        <p:nvSpPr>
          <p:cNvPr id="494" name="Google Shape;494;p63"/>
          <p:cNvSpPr txBox="1"/>
          <p:nvPr/>
        </p:nvSpPr>
        <p:spPr>
          <a:xfrm>
            <a:off x="76950" y="3894750"/>
            <a:ext cx="4400700" cy="8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latin typeface="Times New Roman"/>
                <a:ea typeface="Times New Roman"/>
                <a:cs typeface="Times New Roman"/>
                <a:sym typeface="Times New Roman"/>
              </a:rPr>
              <a:t>On the first loop iteration, the cache misses on the access to memory address 0x4. This access loads data at addresses 0x0 through 0xC into the cache block. All subsequent accesses (as shown for address 0xC) hit in the cache.</a:t>
            </a:r>
            <a:endParaRPr sz="900">
              <a:solidFill>
                <a:srgbClr val="FF0000"/>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Organization Summary</a:t>
            </a:r>
            <a:endParaRPr/>
          </a:p>
        </p:txBody>
      </p:sp>
      <p:sp>
        <p:nvSpPr>
          <p:cNvPr id="500" name="Google Shape;500;p64"/>
          <p:cNvSpPr txBox="1"/>
          <p:nvPr>
            <p:ph idx="1" type="body"/>
          </p:nvPr>
        </p:nvSpPr>
        <p:spPr>
          <a:xfrm>
            <a:off x="311700" y="1152475"/>
            <a:ext cx="4842300" cy="3416400"/>
          </a:xfrm>
          <a:prstGeom prst="rect">
            <a:avLst/>
          </a:prstGeom>
        </p:spPr>
        <p:txBody>
          <a:bodyPr anchorCtr="0" anchor="t" bIns="91425" lIns="91425" spcFirstLastPara="1" rIns="91425" wrap="square" tIns="91425">
            <a:normAutofit fontScale="77500" lnSpcReduction="10000"/>
          </a:bodyPr>
          <a:lstStyle/>
          <a:p>
            <a:pPr indent="-324564" lvl="0" marL="342900" rtl="0" algn="l">
              <a:spcBef>
                <a:spcPts val="0"/>
              </a:spcBef>
              <a:spcAft>
                <a:spcPts val="0"/>
              </a:spcAft>
              <a:buClr>
                <a:schemeClr val="dk1"/>
              </a:buClr>
              <a:buSzPct val="92857"/>
              <a:buFont typeface="Avenir"/>
              <a:buChar char="●"/>
            </a:pPr>
            <a:r>
              <a:rPr lang="en">
                <a:solidFill>
                  <a:schemeClr val="dk1"/>
                </a:solidFill>
              </a:rPr>
              <a:t>Caches are organized as two-dimensional arrays. The rows are called sets, and the columns are called ways.</a:t>
            </a:r>
            <a:endParaRPr>
              <a:solidFill>
                <a:schemeClr val="dk1"/>
              </a:solidFill>
            </a:endParaRPr>
          </a:p>
          <a:p>
            <a:pPr indent="-339328" lvl="0" marL="342900" rtl="0" algn="l">
              <a:spcBef>
                <a:spcPts val="0"/>
              </a:spcBef>
              <a:spcAft>
                <a:spcPts val="0"/>
              </a:spcAft>
              <a:buClr>
                <a:schemeClr val="dk1"/>
              </a:buClr>
              <a:buSzPct val="107142"/>
              <a:buFont typeface="Verdana"/>
              <a:buChar char="●"/>
            </a:pPr>
            <a:r>
              <a:rPr lang="en">
                <a:solidFill>
                  <a:schemeClr val="dk1"/>
                </a:solidFill>
              </a:rPr>
              <a:t> Each entry in the array consists of a data block and its associated valid and tag bits. Caches are</a:t>
            </a:r>
            <a:endParaRPr>
              <a:solidFill>
                <a:schemeClr val="dk1"/>
              </a:solidFill>
            </a:endParaRPr>
          </a:p>
          <a:p>
            <a:pPr indent="-339328" lvl="0" marL="342900" rtl="0" algn="l">
              <a:spcBef>
                <a:spcPts val="0"/>
              </a:spcBef>
              <a:spcAft>
                <a:spcPts val="0"/>
              </a:spcAft>
              <a:buClr>
                <a:schemeClr val="dk1"/>
              </a:buClr>
              <a:buSzPct val="107142"/>
              <a:buFont typeface="Verdana"/>
              <a:buChar char="●"/>
            </a:pPr>
            <a:r>
              <a:rPr lang="en">
                <a:solidFill>
                  <a:schemeClr val="dk1"/>
                </a:solidFill>
              </a:rPr>
              <a:t>characterized by</a:t>
            </a:r>
            <a:endParaRPr>
              <a:solidFill>
                <a:schemeClr val="dk1"/>
              </a:solidFill>
            </a:endParaRPr>
          </a:p>
          <a:p>
            <a:pPr indent="-324564" lvl="1" marL="914400" rtl="0" algn="l">
              <a:spcBef>
                <a:spcPts val="0"/>
              </a:spcBef>
              <a:spcAft>
                <a:spcPts val="0"/>
              </a:spcAft>
              <a:buClr>
                <a:schemeClr val="dk1"/>
              </a:buClr>
              <a:buSzPct val="114705"/>
              <a:buFont typeface="Avenir"/>
              <a:buChar char="○"/>
            </a:pPr>
            <a:r>
              <a:rPr lang="en">
                <a:solidFill>
                  <a:schemeClr val="dk1"/>
                </a:solidFill>
              </a:rPr>
              <a:t>Capacity: </a:t>
            </a:r>
            <a:r>
              <a:rPr i="1" lang="en">
                <a:solidFill>
                  <a:schemeClr val="dk1"/>
                </a:solidFill>
              </a:rPr>
              <a:t>C </a:t>
            </a:r>
            <a:r>
              <a:rPr lang="en">
                <a:solidFill>
                  <a:schemeClr val="dk1"/>
                </a:solidFill>
              </a:rPr>
              <a:t>​</a:t>
            </a:r>
            <a:endParaRPr>
              <a:solidFill>
                <a:schemeClr val="dk1"/>
              </a:solidFill>
            </a:endParaRPr>
          </a:p>
          <a:p>
            <a:pPr indent="-324564" lvl="1" marL="914400" rtl="0" algn="l">
              <a:spcBef>
                <a:spcPts val="0"/>
              </a:spcBef>
              <a:spcAft>
                <a:spcPts val="0"/>
              </a:spcAft>
              <a:buClr>
                <a:schemeClr val="dk1"/>
              </a:buClr>
              <a:buSzPct val="114705"/>
              <a:buFont typeface="Avenir"/>
              <a:buChar char="○"/>
            </a:pPr>
            <a:r>
              <a:rPr lang="en">
                <a:solidFill>
                  <a:schemeClr val="dk1"/>
                </a:solidFill>
              </a:rPr>
              <a:t>Block size: </a:t>
            </a:r>
            <a:r>
              <a:rPr i="1" lang="en">
                <a:solidFill>
                  <a:schemeClr val="dk1"/>
                </a:solidFill>
              </a:rPr>
              <a:t>b</a:t>
            </a:r>
            <a:r>
              <a:rPr lang="en">
                <a:solidFill>
                  <a:schemeClr val="dk1"/>
                </a:solidFill>
              </a:rPr>
              <a:t>​</a:t>
            </a:r>
            <a:endParaRPr>
              <a:solidFill>
                <a:schemeClr val="dk1"/>
              </a:solidFill>
            </a:endParaRPr>
          </a:p>
          <a:p>
            <a:pPr indent="-324564" lvl="1" marL="914400" rtl="0" algn="l">
              <a:spcBef>
                <a:spcPts val="0"/>
              </a:spcBef>
              <a:spcAft>
                <a:spcPts val="0"/>
              </a:spcAft>
              <a:buClr>
                <a:schemeClr val="dk1"/>
              </a:buClr>
              <a:buSzPct val="114705"/>
              <a:buFont typeface="Avenir"/>
              <a:buChar char="○"/>
            </a:pPr>
            <a:r>
              <a:rPr lang="en">
                <a:solidFill>
                  <a:schemeClr val="dk1"/>
                </a:solidFill>
              </a:rPr>
              <a:t>Number of blocks in cache: </a:t>
            </a:r>
            <a:r>
              <a:rPr i="1" lang="en">
                <a:solidFill>
                  <a:schemeClr val="dk1"/>
                </a:solidFill>
              </a:rPr>
              <a:t>B</a:t>
            </a:r>
            <a:r>
              <a:rPr lang="en">
                <a:solidFill>
                  <a:schemeClr val="dk1"/>
                </a:solidFill>
              </a:rPr>
              <a:t> = </a:t>
            </a:r>
            <a:r>
              <a:rPr i="1" lang="en">
                <a:solidFill>
                  <a:schemeClr val="dk1"/>
                </a:solidFill>
              </a:rPr>
              <a:t>C</a:t>
            </a:r>
            <a:r>
              <a:rPr lang="en">
                <a:solidFill>
                  <a:schemeClr val="dk1"/>
                </a:solidFill>
              </a:rPr>
              <a:t>/</a:t>
            </a:r>
            <a:r>
              <a:rPr i="1" lang="en">
                <a:solidFill>
                  <a:schemeClr val="dk1"/>
                </a:solidFill>
              </a:rPr>
              <a:t>b</a:t>
            </a:r>
            <a:r>
              <a:rPr lang="en">
                <a:solidFill>
                  <a:schemeClr val="dk1"/>
                </a:solidFill>
              </a:rPr>
              <a:t>​</a:t>
            </a:r>
            <a:endParaRPr>
              <a:solidFill>
                <a:schemeClr val="dk1"/>
              </a:solidFill>
            </a:endParaRPr>
          </a:p>
          <a:p>
            <a:pPr indent="-324564" lvl="1" marL="914400" rtl="0" algn="l">
              <a:spcBef>
                <a:spcPts val="0"/>
              </a:spcBef>
              <a:spcAft>
                <a:spcPts val="0"/>
              </a:spcAft>
              <a:buClr>
                <a:schemeClr val="dk1"/>
              </a:buClr>
              <a:buSzPct val="114705"/>
              <a:buFont typeface="Avenir"/>
              <a:buChar char="○"/>
            </a:pPr>
            <a:r>
              <a:rPr lang="en">
                <a:solidFill>
                  <a:schemeClr val="dk1"/>
                </a:solidFill>
              </a:rPr>
              <a:t>Number of blocks in a set: </a:t>
            </a:r>
            <a:r>
              <a:rPr i="1" lang="en">
                <a:solidFill>
                  <a:schemeClr val="dk1"/>
                </a:solidFill>
              </a:rPr>
              <a:t>N</a:t>
            </a:r>
            <a:r>
              <a:rPr lang="en">
                <a:solidFill>
                  <a:schemeClr val="dk1"/>
                </a:solidFill>
              </a:rPr>
              <a:t>​</a:t>
            </a:r>
            <a:endParaRPr>
              <a:solidFill>
                <a:schemeClr val="dk1"/>
              </a:solidFill>
            </a:endParaRPr>
          </a:p>
          <a:p>
            <a:pPr indent="-324564" lvl="1" marL="914400" rtl="0" algn="l">
              <a:spcBef>
                <a:spcPts val="0"/>
              </a:spcBef>
              <a:spcAft>
                <a:spcPts val="0"/>
              </a:spcAft>
              <a:buClr>
                <a:schemeClr val="dk1"/>
              </a:buClr>
              <a:buSzPct val="108333"/>
              <a:buFont typeface="Avenir"/>
              <a:buChar char="○"/>
            </a:pPr>
            <a:r>
              <a:rPr lang="en">
                <a:solidFill>
                  <a:schemeClr val="dk1"/>
                </a:solidFill>
              </a:rPr>
              <a:t>Number of sets: </a:t>
            </a:r>
            <a:r>
              <a:rPr i="1" lang="en">
                <a:solidFill>
                  <a:schemeClr val="dk1"/>
                </a:solidFill>
              </a:rPr>
              <a:t>S</a:t>
            </a:r>
            <a:r>
              <a:rPr lang="en">
                <a:solidFill>
                  <a:schemeClr val="dk1"/>
                </a:solidFill>
              </a:rPr>
              <a:t> = </a:t>
            </a:r>
            <a:r>
              <a:rPr i="1" lang="en">
                <a:solidFill>
                  <a:schemeClr val="dk1"/>
                </a:solidFill>
              </a:rPr>
              <a:t>B</a:t>
            </a:r>
            <a:r>
              <a:rPr lang="en">
                <a:solidFill>
                  <a:schemeClr val="dk1"/>
                </a:solidFill>
              </a:rPr>
              <a:t>/</a:t>
            </a:r>
            <a:r>
              <a:rPr i="1" lang="en">
                <a:solidFill>
                  <a:schemeClr val="dk1"/>
                </a:solidFill>
              </a:rPr>
              <a:t>N</a:t>
            </a:r>
            <a:r>
              <a:rPr lang="en">
                <a:solidFill>
                  <a:schemeClr val="dk1"/>
                </a:solidFill>
              </a:rPr>
              <a:t>​</a:t>
            </a:r>
            <a:endParaRPr sz="1800"/>
          </a:p>
        </p:txBody>
      </p:sp>
      <p:pic>
        <p:nvPicPr>
          <p:cNvPr id="501" name="Google Shape;501;p64"/>
          <p:cNvPicPr preferRelativeResize="0"/>
          <p:nvPr/>
        </p:nvPicPr>
        <p:blipFill>
          <a:blip r:embed="rId3">
            <a:alphaModFix/>
          </a:blip>
          <a:stretch>
            <a:fillRect/>
          </a:stretch>
        </p:blipFill>
        <p:spPr>
          <a:xfrm>
            <a:off x="5044400" y="728350"/>
            <a:ext cx="4099601" cy="13433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data is replaced?</a:t>
            </a:r>
            <a:endParaRPr/>
          </a:p>
        </p:txBody>
      </p:sp>
      <p:sp>
        <p:nvSpPr>
          <p:cNvPr id="507" name="Google Shape;507;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The principle of temporal locality suggests that the best choice is to evict the least recently used block, because it is least likely to be used again soon. Hence, most associative caches have a </a:t>
            </a:r>
            <a:r>
              <a:rPr b="1" lang="en">
                <a:solidFill>
                  <a:srgbClr val="741B47"/>
                </a:solidFill>
                <a:latin typeface="Times New Roman"/>
                <a:ea typeface="Times New Roman"/>
                <a:cs typeface="Times New Roman"/>
                <a:sym typeface="Times New Roman"/>
              </a:rPr>
              <a:t>least recently used (LRU) replacement policy</a:t>
            </a: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System Challenge​</a:t>
            </a:r>
            <a:endParaRPr/>
          </a:p>
        </p:txBody>
      </p:sp>
      <p:sp>
        <p:nvSpPr>
          <p:cNvPr id="187" name="Google Shape;18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6231" lvl="0" marL="787400" rtl="0" algn="l">
              <a:spcBef>
                <a:spcPts val="0"/>
              </a:spcBef>
              <a:spcAft>
                <a:spcPts val="0"/>
              </a:spcAft>
              <a:buClr>
                <a:schemeClr val="dk1"/>
              </a:buClr>
              <a:buSzPts val="1538"/>
              <a:buFont typeface="Avenir"/>
              <a:buChar char="●"/>
            </a:pPr>
            <a:r>
              <a:rPr lang="en" sz="2080">
                <a:solidFill>
                  <a:schemeClr val="dk1"/>
                </a:solidFill>
              </a:rPr>
              <a:t>Make memory system appear as fast as processor​</a:t>
            </a:r>
            <a:endParaRPr sz="2080">
              <a:solidFill>
                <a:schemeClr val="dk1"/>
              </a:solidFill>
            </a:endParaRPr>
          </a:p>
          <a:p>
            <a:pPr indent="-326231" lvl="0" marL="787400" rtl="0" algn="l">
              <a:spcBef>
                <a:spcPts val="0"/>
              </a:spcBef>
              <a:spcAft>
                <a:spcPts val="0"/>
              </a:spcAft>
              <a:buClr>
                <a:schemeClr val="dk1"/>
              </a:buClr>
              <a:buSzPts val="1538"/>
              <a:buFont typeface="Avenir"/>
              <a:buChar char="●"/>
            </a:pPr>
            <a:r>
              <a:rPr lang="en" sz="2080">
                <a:solidFill>
                  <a:schemeClr val="dk1"/>
                </a:solidFill>
              </a:rPr>
              <a:t>Use hierarchy of memories​</a:t>
            </a:r>
            <a:endParaRPr sz="2080">
              <a:solidFill>
                <a:schemeClr val="dk1"/>
              </a:solidFill>
            </a:endParaRPr>
          </a:p>
          <a:p>
            <a:pPr indent="-326231" lvl="0" marL="787400" rtl="0" algn="l">
              <a:spcBef>
                <a:spcPts val="0"/>
              </a:spcBef>
              <a:spcAft>
                <a:spcPts val="0"/>
              </a:spcAft>
              <a:buClr>
                <a:schemeClr val="dk1"/>
              </a:buClr>
              <a:buSzPts val="1538"/>
              <a:buFont typeface="Avenir"/>
              <a:buChar char="●"/>
            </a:pPr>
            <a:r>
              <a:rPr lang="en" sz="2080">
                <a:solidFill>
                  <a:schemeClr val="dk1"/>
                </a:solidFill>
              </a:rPr>
              <a:t>Ideal memory:​</a:t>
            </a:r>
            <a:endParaRPr sz="2080">
              <a:solidFill>
                <a:schemeClr val="dk1"/>
              </a:solidFill>
            </a:endParaRPr>
          </a:p>
          <a:p>
            <a:pPr indent="-304085" lvl="0" marL="1181100" rtl="0" algn="l">
              <a:spcBef>
                <a:spcPts val="0"/>
              </a:spcBef>
              <a:spcAft>
                <a:spcPts val="0"/>
              </a:spcAft>
              <a:buClr>
                <a:schemeClr val="dk1"/>
              </a:buClr>
              <a:buSzPts val="1189"/>
              <a:buFont typeface="Avenir"/>
              <a:buChar char="●"/>
            </a:pPr>
            <a:r>
              <a:rPr lang="en" sz="1615">
                <a:solidFill>
                  <a:schemeClr val="dk1"/>
                </a:solidFill>
              </a:rPr>
              <a:t>Fast​</a:t>
            </a:r>
            <a:endParaRPr sz="1615">
              <a:solidFill>
                <a:schemeClr val="dk1"/>
              </a:solidFill>
            </a:endParaRPr>
          </a:p>
          <a:p>
            <a:pPr indent="-304085" lvl="0" marL="1181100" rtl="0" algn="l">
              <a:spcBef>
                <a:spcPts val="0"/>
              </a:spcBef>
              <a:spcAft>
                <a:spcPts val="0"/>
              </a:spcAft>
              <a:buClr>
                <a:schemeClr val="dk1"/>
              </a:buClr>
              <a:buSzPts val="1189"/>
              <a:buFont typeface="Avenir"/>
              <a:buChar char="●"/>
            </a:pPr>
            <a:r>
              <a:rPr lang="en" sz="1615">
                <a:solidFill>
                  <a:schemeClr val="dk1"/>
                </a:solidFill>
              </a:rPr>
              <a:t>Cheap (inexpensive)​</a:t>
            </a:r>
            <a:endParaRPr sz="1615">
              <a:solidFill>
                <a:schemeClr val="dk1"/>
              </a:solidFill>
            </a:endParaRPr>
          </a:p>
          <a:p>
            <a:pPr indent="-304085" lvl="0" marL="1181100" rtl="0" algn="l">
              <a:spcBef>
                <a:spcPts val="0"/>
              </a:spcBef>
              <a:spcAft>
                <a:spcPts val="0"/>
              </a:spcAft>
              <a:buClr>
                <a:schemeClr val="dk1"/>
              </a:buClr>
              <a:buSzPts val="1189"/>
              <a:buFont typeface="Avenir"/>
              <a:buChar char="●"/>
            </a:pPr>
            <a:r>
              <a:rPr lang="en" sz="1615">
                <a:solidFill>
                  <a:schemeClr val="dk1"/>
                </a:solidFill>
              </a:rPr>
              <a:t>Large (capacity)​</a:t>
            </a:r>
            <a:endParaRPr sz="1615">
              <a:solidFill>
                <a:schemeClr val="dk1"/>
              </a:solidFill>
            </a:endParaRPr>
          </a:p>
          <a:p>
            <a:pPr indent="0" lvl="0" marL="0" rtl="0" algn="l">
              <a:spcBef>
                <a:spcPts val="0"/>
              </a:spcBef>
              <a:spcAft>
                <a:spcPts val="0"/>
              </a:spcAft>
              <a:buSzPts val="852"/>
              <a:buNone/>
            </a:pPr>
            <a:r>
              <a:t/>
            </a:r>
            <a:endParaRPr sz="2080">
              <a:solidFill>
                <a:schemeClr val="dk1"/>
              </a:solidFill>
            </a:endParaRPr>
          </a:p>
          <a:p>
            <a:pPr indent="-330200" lvl="0" marL="330200" rtl="0" algn="l">
              <a:spcBef>
                <a:spcPts val="0"/>
              </a:spcBef>
              <a:spcAft>
                <a:spcPts val="0"/>
              </a:spcAft>
              <a:buSzPts val="852"/>
              <a:buNone/>
            </a:pPr>
            <a:r>
              <a:rPr b="1" lang="en" sz="2080">
                <a:solidFill>
                  <a:srgbClr val="0070C0"/>
                </a:solidFill>
              </a:rPr>
              <a:t> But can only choose two!</a:t>
            </a:r>
            <a:r>
              <a:rPr lang="en" sz="2080">
                <a:solidFill>
                  <a:srgbClr val="0070C0"/>
                </a:solidFill>
              </a:rPr>
              <a:t>​</a:t>
            </a:r>
            <a:endParaRPr sz="1227"/>
          </a:p>
        </p:txBody>
      </p:sp>
      <p:pic>
        <p:nvPicPr>
          <p:cNvPr id="188" name="Google Shape;188;p21"/>
          <p:cNvPicPr preferRelativeResize="0"/>
          <p:nvPr/>
        </p:nvPicPr>
        <p:blipFill>
          <a:blip r:embed="rId3">
            <a:alphaModFix/>
          </a:blip>
          <a:stretch>
            <a:fillRect/>
          </a:stretch>
        </p:blipFill>
        <p:spPr>
          <a:xfrm>
            <a:off x="5289950" y="1748675"/>
            <a:ext cx="2066364" cy="32615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bit</a:t>
            </a:r>
            <a:endParaRPr/>
          </a:p>
        </p:txBody>
      </p:sp>
      <p:sp>
        <p:nvSpPr>
          <p:cNvPr id="513" name="Google Shape;513;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a two-way set associative cache, a use bit, U, indicates which way within a set was least recently used.</a:t>
            </a:r>
            <a:endParaRPr/>
          </a:p>
          <a:p>
            <a:pPr indent="-317500" lvl="0" marL="457200" rtl="0" algn="l">
              <a:spcBef>
                <a:spcPts val="1000"/>
              </a:spcBef>
              <a:spcAft>
                <a:spcPts val="0"/>
              </a:spcAft>
              <a:buClr>
                <a:schemeClr val="dk1"/>
              </a:buClr>
              <a:buSzPts val="1400"/>
              <a:buChar char="●"/>
            </a:pPr>
            <a:r>
              <a:rPr lang="en" sz="1400">
                <a:solidFill>
                  <a:schemeClr val="dk1"/>
                </a:solidFill>
              </a:rPr>
              <a:t>Each time one of the ways is used, U is adjusted to indicate the other way. </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For set associative caches with more than two ways, tracking the least recently used way becomes complicated. </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To simplify the problem, the ways are often divided into two groups and U indicates which group of ways was least recently used. </a:t>
            </a:r>
            <a:endParaRPr sz="1400">
              <a:solidFill>
                <a:schemeClr val="dk1"/>
              </a:solidFill>
            </a:endParaRPr>
          </a:p>
          <a:p>
            <a:pPr indent="-317500" lvl="0" marL="457200" rtl="0" algn="l">
              <a:spcBef>
                <a:spcPts val="1000"/>
              </a:spcBef>
              <a:spcAft>
                <a:spcPts val="1000"/>
              </a:spcAft>
              <a:buClr>
                <a:schemeClr val="dk1"/>
              </a:buClr>
              <a:buSzPts val="1400"/>
              <a:buChar char="●"/>
            </a:pPr>
            <a:r>
              <a:rPr lang="en" sz="1400">
                <a:solidFill>
                  <a:schemeClr val="dk1"/>
                </a:solidFill>
              </a:rPr>
              <a:t>Upon replacement, the new block replaces a random block within the least recently used group. Such a policy is called pseudo-LRU and is good enough in practice.</a:t>
            </a:r>
            <a:endParaRPr sz="14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Capacity Misses​</a:t>
            </a:r>
            <a:endParaRPr/>
          </a:p>
        </p:txBody>
      </p:sp>
      <p:sp>
        <p:nvSpPr>
          <p:cNvPr id="519" name="Google Shape;519;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60759" lvl="0" marL="863600" rtl="0" algn="l">
              <a:spcBef>
                <a:spcPts val="0"/>
              </a:spcBef>
              <a:spcAft>
                <a:spcPts val="0"/>
              </a:spcAft>
              <a:buClr>
                <a:schemeClr val="dk1"/>
              </a:buClr>
              <a:buSzPct val="93750"/>
              <a:buFont typeface="Avenir"/>
              <a:buChar char="●"/>
            </a:pPr>
            <a:r>
              <a:rPr lang="en" sz="2400">
                <a:solidFill>
                  <a:schemeClr val="dk1"/>
                </a:solidFill>
              </a:rPr>
              <a:t>Cache is too small to hold all data of interest at once​</a:t>
            </a:r>
            <a:endParaRPr sz="2400">
              <a:solidFill>
                <a:schemeClr val="dk1"/>
              </a:solidFill>
            </a:endParaRPr>
          </a:p>
          <a:p>
            <a:pPr indent="-360759" lvl="0" marL="863600" rtl="0" algn="l">
              <a:spcBef>
                <a:spcPts val="0"/>
              </a:spcBef>
              <a:spcAft>
                <a:spcPts val="0"/>
              </a:spcAft>
              <a:buClr>
                <a:schemeClr val="dk1"/>
              </a:buClr>
              <a:buSzPct val="93750"/>
              <a:buFont typeface="Avenir"/>
              <a:buChar char="●"/>
            </a:pPr>
            <a:r>
              <a:rPr lang="en" sz="2400">
                <a:solidFill>
                  <a:schemeClr val="dk1"/>
                </a:solidFill>
              </a:rPr>
              <a:t>If cache full: program accesses data X &amp; evicts data Y​</a:t>
            </a:r>
            <a:endParaRPr sz="2400">
              <a:solidFill>
                <a:schemeClr val="dk1"/>
              </a:solidFill>
            </a:endParaRPr>
          </a:p>
          <a:p>
            <a:pPr indent="-360759" lvl="0" marL="863600" rtl="0" algn="l">
              <a:spcBef>
                <a:spcPts val="0"/>
              </a:spcBef>
              <a:spcAft>
                <a:spcPts val="0"/>
              </a:spcAft>
              <a:buClr>
                <a:schemeClr val="dk1"/>
              </a:buClr>
              <a:buSzPct val="93750"/>
              <a:buFont typeface="Arial"/>
              <a:buChar char="●"/>
            </a:pPr>
            <a:r>
              <a:rPr b="1" i="1" lang="en" sz="2400">
                <a:solidFill>
                  <a:srgbClr val="0070C0"/>
                </a:solidFill>
              </a:rPr>
              <a:t>Capacity miss</a:t>
            </a:r>
            <a:r>
              <a:rPr lang="en" sz="2400">
                <a:solidFill>
                  <a:srgbClr val="4F81BD"/>
                </a:solidFill>
              </a:rPr>
              <a:t> </a:t>
            </a:r>
            <a:r>
              <a:rPr lang="en" sz="2400">
                <a:solidFill>
                  <a:schemeClr val="dk1"/>
                </a:solidFill>
              </a:rPr>
              <a:t>when access Y again​</a:t>
            </a:r>
            <a:endParaRPr sz="2400">
              <a:solidFill>
                <a:schemeClr val="dk1"/>
              </a:solidFill>
            </a:endParaRPr>
          </a:p>
          <a:p>
            <a:pPr indent="-360759" lvl="0" marL="863600" rtl="0" algn="l">
              <a:spcBef>
                <a:spcPts val="0"/>
              </a:spcBef>
              <a:spcAft>
                <a:spcPts val="0"/>
              </a:spcAft>
              <a:buClr>
                <a:schemeClr val="dk1"/>
              </a:buClr>
              <a:buSzPct val="93750"/>
              <a:buFont typeface="Avenir"/>
              <a:buChar char="●"/>
            </a:pPr>
            <a:r>
              <a:rPr lang="en" sz="2400">
                <a:solidFill>
                  <a:schemeClr val="dk1"/>
                </a:solidFill>
              </a:rPr>
              <a:t>How to choose Y to minimize chance of needing it again? ​</a:t>
            </a:r>
            <a:endParaRPr sz="2400">
              <a:solidFill>
                <a:schemeClr val="dk1"/>
              </a:solidFill>
            </a:endParaRPr>
          </a:p>
          <a:p>
            <a:pPr indent="-360759" lvl="0" marL="863600" rtl="0" algn="l">
              <a:spcBef>
                <a:spcPts val="0"/>
              </a:spcBef>
              <a:spcAft>
                <a:spcPts val="0"/>
              </a:spcAft>
              <a:buClr>
                <a:schemeClr val="dk1"/>
              </a:buClr>
              <a:buSzPct val="93750"/>
              <a:buFont typeface="Arial"/>
              <a:buChar char="●"/>
            </a:pPr>
            <a:r>
              <a:rPr b="1" lang="en" sz="2400">
                <a:solidFill>
                  <a:srgbClr val="0070C0"/>
                </a:solidFill>
              </a:rPr>
              <a:t>Least recently used (LRU) replacement: </a:t>
            </a:r>
            <a:r>
              <a:rPr lang="en" sz="2400">
                <a:solidFill>
                  <a:schemeClr val="dk1"/>
                </a:solidFill>
              </a:rPr>
              <a:t>the least recently used block in a set evicted​</a:t>
            </a:r>
            <a:endParaRPr sz="24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LRU Replacement​</a:t>
            </a:r>
            <a:endParaRPr/>
          </a:p>
        </p:txBody>
      </p:sp>
      <p:pic>
        <p:nvPicPr>
          <p:cNvPr id="525" name="Google Shape;525;p68"/>
          <p:cNvPicPr preferRelativeResize="0"/>
          <p:nvPr/>
        </p:nvPicPr>
        <p:blipFill>
          <a:blip r:embed="rId3">
            <a:alphaModFix/>
          </a:blip>
          <a:stretch>
            <a:fillRect/>
          </a:stretch>
        </p:blipFill>
        <p:spPr>
          <a:xfrm>
            <a:off x="311700" y="1152475"/>
            <a:ext cx="8468400" cy="2428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9"/>
          <p:cNvSpPr txBox="1"/>
          <p:nvPr>
            <p:ph type="title"/>
          </p:nvPr>
        </p:nvSpPr>
        <p:spPr>
          <a:xfrm>
            <a:off x="-125" y="0"/>
            <a:ext cx="9144000" cy="6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LRU Replacement​</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531" name="Google Shape;531;p69"/>
          <p:cNvPicPr preferRelativeResize="0"/>
          <p:nvPr/>
        </p:nvPicPr>
        <p:blipFill>
          <a:blip r:embed="rId3">
            <a:alphaModFix/>
          </a:blip>
          <a:stretch>
            <a:fillRect/>
          </a:stretch>
        </p:blipFill>
        <p:spPr>
          <a:xfrm>
            <a:off x="4375250" y="581975"/>
            <a:ext cx="4727275" cy="3394650"/>
          </a:xfrm>
          <a:prstGeom prst="rect">
            <a:avLst/>
          </a:prstGeom>
          <a:noFill/>
          <a:ln>
            <a:noFill/>
          </a:ln>
        </p:spPr>
      </p:pic>
      <p:sp>
        <p:nvSpPr>
          <p:cNvPr id="532" name="Google Shape;532;p69"/>
          <p:cNvSpPr txBox="1"/>
          <p:nvPr/>
        </p:nvSpPr>
        <p:spPr>
          <a:xfrm>
            <a:off x="348225" y="1055325"/>
            <a:ext cx="3020400" cy="13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latin typeface="IBM Plex Mono"/>
                <a:ea typeface="IBM Plex Mono"/>
                <a:cs typeface="IBM Plex Mono"/>
                <a:sym typeface="IBM Plex Mono"/>
              </a:rPr>
              <a:t>MOV R0, #0</a:t>
            </a:r>
            <a:endParaRPr sz="1500">
              <a:latin typeface="IBM Plex Mono"/>
              <a:ea typeface="IBM Plex Mono"/>
              <a:cs typeface="IBM Plex Mono"/>
              <a:sym typeface="IBM Plex Mono"/>
            </a:endParaRPr>
          </a:p>
          <a:p>
            <a:pPr indent="0" lvl="0" marL="0" rtl="0" algn="l">
              <a:spcBef>
                <a:spcPts val="0"/>
              </a:spcBef>
              <a:spcAft>
                <a:spcPts val="0"/>
              </a:spcAft>
              <a:buClr>
                <a:schemeClr val="dk1"/>
              </a:buClr>
              <a:buSzPts val="1100"/>
              <a:buFont typeface="Arial"/>
              <a:buNone/>
            </a:pPr>
            <a:r>
              <a:rPr lang="en" sz="1500">
                <a:latin typeface="IBM Plex Mono"/>
                <a:ea typeface="IBM Plex Mono"/>
                <a:cs typeface="IBM Plex Mono"/>
                <a:sym typeface="IBM Plex Mono"/>
              </a:rPr>
              <a:t>LDR R1, [R0, #4]</a:t>
            </a:r>
            <a:endParaRPr sz="1500">
              <a:latin typeface="IBM Plex Mono"/>
              <a:ea typeface="IBM Plex Mono"/>
              <a:cs typeface="IBM Plex Mono"/>
              <a:sym typeface="IBM Plex Mono"/>
            </a:endParaRPr>
          </a:p>
          <a:p>
            <a:pPr indent="0" lvl="0" marL="0" rtl="0" algn="l">
              <a:spcBef>
                <a:spcPts val="0"/>
              </a:spcBef>
              <a:spcAft>
                <a:spcPts val="0"/>
              </a:spcAft>
              <a:buClr>
                <a:schemeClr val="dk1"/>
              </a:buClr>
              <a:buSzPts val="1100"/>
              <a:buFont typeface="Arial"/>
              <a:buNone/>
            </a:pPr>
            <a:r>
              <a:rPr lang="en" sz="1500">
                <a:latin typeface="IBM Plex Mono"/>
                <a:ea typeface="IBM Plex Mono"/>
                <a:cs typeface="IBM Plex Mono"/>
                <a:sym typeface="IBM Plex Mono"/>
              </a:rPr>
              <a:t>LDR R2, [R0, #0x24]</a:t>
            </a:r>
            <a:endParaRPr sz="1500">
              <a:latin typeface="IBM Plex Mono"/>
              <a:ea typeface="IBM Plex Mono"/>
              <a:cs typeface="IBM Plex Mono"/>
              <a:sym typeface="IBM Plex Mono"/>
            </a:endParaRPr>
          </a:p>
          <a:p>
            <a:pPr indent="0" lvl="0" marL="0" rtl="0" algn="l">
              <a:spcBef>
                <a:spcPts val="0"/>
              </a:spcBef>
              <a:spcAft>
                <a:spcPts val="0"/>
              </a:spcAft>
              <a:buClr>
                <a:schemeClr val="dk1"/>
              </a:buClr>
              <a:buSzPts val="1100"/>
              <a:buFont typeface="Arial"/>
              <a:buNone/>
            </a:pPr>
            <a:r>
              <a:rPr lang="en" sz="1500">
                <a:latin typeface="IBM Plex Mono"/>
                <a:ea typeface="IBM Plex Mono"/>
                <a:cs typeface="IBM Plex Mono"/>
                <a:sym typeface="IBM Plex Mono"/>
              </a:rPr>
              <a:t>LDR R3, [R0, #0x54]</a:t>
            </a:r>
            <a:endParaRPr sz="1500">
              <a:latin typeface="IBM Plex Mono"/>
              <a:ea typeface="IBM Plex Mono"/>
              <a:cs typeface="IBM Plex Mono"/>
              <a:sym typeface="IBM Plex Mono"/>
            </a:endParaRPr>
          </a:p>
          <a:p>
            <a:pPr indent="0" lvl="0" marL="0" rtl="0" algn="l">
              <a:spcBef>
                <a:spcPts val="0"/>
              </a:spcBef>
              <a:spcAft>
                <a:spcPts val="0"/>
              </a:spcAft>
              <a:buNone/>
            </a:pPr>
            <a:r>
              <a:t/>
            </a:r>
            <a:endParaRPr sz="1500">
              <a:latin typeface="IBM Plex Mono"/>
              <a:ea typeface="IBM Plex Mono"/>
              <a:cs typeface="IBM Plex Mono"/>
              <a:sym typeface="IBM Plex Mono"/>
            </a:endParaRPr>
          </a:p>
        </p:txBody>
      </p:sp>
      <p:sp>
        <p:nvSpPr>
          <p:cNvPr id="533" name="Google Shape;533;p69"/>
          <p:cNvSpPr txBox="1"/>
          <p:nvPr/>
        </p:nvSpPr>
        <p:spPr>
          <a:xfrm>
            <a:off x="76925" y="2128050"/>
            <a:ext cx="44793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000FF"/>
                </a:solidFill>
                <a:latin typeface="Times New Roman"/>
                <a:ea typeface="Times New Roman"/>
                <a:cs typeface="Times New Roman"/>
                <a:sym typeface="Times New Roman"/>
              </a:rPr>
              <a:t>The first two instructions load data from memory addresses 0x4 and 0x24 into set 1 of the cache.</a:t>
            </a:r>
            <a:endParaRPr sz="130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rgbClr val="0000FF"/>
                </a:solidFill>
                <a:latin typeface="Times New Roman"/>
                <a:ea typeface="Times New Roman"/>
                <a:cs typeface="Times New Roman"/>
                <a:sym typeface="Times New Roman"/>
              </a:rPr>
              <a:t>U = 0 indicates that data in way 0 was the least recently used. </a:t>
            </a:r>
            <a:endParaRPr sz="130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rgbClr val="0000FF"/>
                </a:solidFill>
                <a:latin typeface="Times New Roman"/>
                <a:ea typeface="Times New Roman"/>
                <a:cs typeface="Times New Roman"/>
                <a:sym typeface="Times New Roman"/>
              </a:rPr>
              <a:t>The next memory access, to address 0x54, also maps to set 1 and replaces the least recently used data in way 0.</a:t>
            </a:r>
            <a:endParaRPr sz="130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rgbClr val="0000FF"/>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rgbClr val="0000FF"/>
                </a:solidFill>
                <a:latin typeface="Times New Roman"/>
                <a:ea typeface="Times New Roman"/>
                <a:cs typeface="Times New Roman"/>
                <a:sym typeface="Times New Roman"/>
              </a:rPr>
              <a:t>The use bit U is set to 1 to indicate that data in way 1 was the least recently used.</a:t>
            </a:r>
            <a:endParaRPr sz="1300">
              <a:solidFill>
                <a:srgbClr val="0000FF"/>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Summary​</a:t>
            </a:r>
            <a:endParaRPr/>
          </a:p>
        </p:txBody>
      </p:sp>
      <p:sp>
        <p:nvSpPr>
          <p:cNvPr id="539" name="Google Shape;539;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53060" lvl="0" marL="863600" rtl="0" algn="l">
              <a:spcBef>
                <a:spcPts val="0"/>
              </a:spcBef>
              <a:spcAft>
                <a:spcPts val="0"/>
              </a:spcAft>
              <a:buClr>
                <a:schemeClr val="dk1"/>
              </a:buClr>
              <a:buSzPct val="93333"/>
              <a:buFont typeface="Arial"/>
              <a:buChar char="●"/>
            </a:pPr>
            <a:r>
              <a:rPr b="1" lang="en" sz="3000">
                <a:solidFill>
                  <a:srgbClr val="0070C0"/>
                </a:solidFill>
              </a:rPr>
              <a:t>What data is held in the cache?</a:t>
            </a:r>
            <a:r>
              <a:rPr lang="en" sz="3000">
                <a:solidFill>
                  <a:srgbClr val="0070C0"/>
                </a:solidFill>
              </a:rPr>
              <a:t>​</a:t>
            </a:r>
            <a:endParaRPr sz="3000">
              <a:solidFill>
                <a:srgbClr val="0070C0"/>
              </a:solidFill>
            </a:endParaRPr>
          </a:p>
          <a:p>
            <a:pPr indent="-337502" lvl="0" marL="1320800" rtl="0" algn="l">
              <a:spcBef>
                <a:spcPts val="0"/>
              </a:spcBef>
              <a:spcAft>
                <a:spcPts val="0"/>
              </a:spcAft>
              <a:buClr>
                <a:schemeClr val="dk1"/>
              </a:buClr>
              <a:buSzPct val="94230"/>
              <a:buFont typeface="Avenir"/>
              <a:buChar char="●"/>
            </a:pPr>
            <a:r>
              <a:rPr lang="en" sz="2600">
                <a:solidFill>
                  <a:schemeClr val="dk1"/>
                </a:solidFill>
              </a:rPr>
              <a:t>Recently used data (temporal locality)​</a:t>
            </a:r>
            <a:endParaRPr sz="2600">
              <a:solidFill>
                <a:schemeClr val="dk1"/>
              </a:solidFill>
            </a:endParaRPr>
          </a:p>
          <a:p>
            <a:pPr indent="-337502" lvl="0" marL="1320800" rtl="0" algn="l">
              <a:spcBef>
                <a:spcPts val="0"/>
              </a:spcBef>
              <a:spcAft>
                <a:spcPts val="0"/>
              </a:spcAft>
              <a:buClr>
                <a:schemeClr val="dk1"/>
              </a:buClr>
              <a:buSzPct val="94230"/>
              <a:buFont typeface="Avenir"/>
              <a:buChar char="●"/>
            </a:pPr>
            <a:r>
              <a:rPr lang="en" sz="2600">
                <a:solidFill>
                  <a:schemeClr val="dk1"/>
                </a:solidFill>
              </a:rPr>
              <a:t>Nearby data (spatial locality)​</a:t>
            </a:r>
            <a:endParaRPr sz="2600">
              <a:solidFill>
                <a:schemeClr val="dk1"/>
              </a:solidFill>
            </a:endParaRPr>
          </a:p>
          <a:p>
            <a:pPr indent="-353060" lvl="0" marL="863600" rtl="0" algn="l">
              <a:spcBef>
                <a:spcPts val="0"/>
              </a:spcBef>
              <a:spcAft>
                <a:spcPts val="0"/>
              </a:spcAft>
              <a:buClr>
                <a:schemeClr val="dk1"/>
              </a:buClr>
              <a:buSzPct val="93333"/>
              <a:buFont typeface="Arial"/>
              <a:buChar char="●"/>
            </a:pPr>
            <a:r>
              <a:rPr b="1" lang="en" sz="3000">
                <a:solidFill>
                  <a:srgbClr val="0070C0"/>
                </a:solidFill>
              </a:rPr>
              <a:t>How is data found?</a:t>
            </a:r>
            <a:r>
              <a:rPr lang="en" sz="3000">
                <a:solidFill>
                  <a:srgbClr val="0070C0"/>
                </a:solidFill>
              </a:rPr>
              <a:t>​</a:t>
            </a:r>
            <a:endParaRPr sz="3000">
              <a:solidFill>
                <a:srgbClr val="0070C0"/>
              </a:solidFill>
            </a:endParaRPr>
          </a:p>
          <a:p>
            <a:pPr indent="-337502" lvl="0" marL="1320800" rtl="0" algn="l">
              <a:spcBef>
                <a:spcPts val="0"/>
              </a:spcBef>
              <a:spcAft>
                <a:spcPts val="0"/>
              </a:spcAft>
              <a:buClr>
                <a:schemeClr val="dk1"/>
              </a:buClr>
              <a:buSzPct val="94230"/>
              <a:buFont typeface="Avenir"/>
              <a:buChar char="●"/>
            </a:pPr>
            <a:r>
              <a:rPr lang="en" sz="2600">
                <a:solidFill>
                  <a:schemeClr val="dk1"/>
                </a:solidFill>
              </a:rPr>
              <a:t>Set is determined by address of data​</a:t>
            </a:r>
            <a:endParaRPr sz="2600">
              <a:solidFill>
                <a:schemeClr val="dk1"/>
              </a:solidFill>
            </a:endParaRPr>
          </a:p>
          <a:p>
            <a:pPr indent="-337502" lvl="0" marL="1320800" rtl="0" algn="l">
              <a:spcBef>
                <a:spcPts val="0"/>
              </a:spcBef>
              <a:spcAft>
                <a:spcPts val="0"/>
              </a:spcAft>
              <a:buClr>
                <a:schemeClr val="dk1"/>
              </a:buClr>
              <a:buSzPct val="94230"/>
              <a:buFont typeface="Avenir"/>
              <a:buChar char="●"/>
            </a:pPr>
            <a:r>
              <a:rPr lang="en" sz="2600">
                <a:solidFill>
                  <a:schemeClr val="dk1"/>
                </a:solidFill>
              </a:rPr>
              <a:t>Word within block also determined by address​</a:t>
            </a:r>
            <a:endParaRPr sz="2600">
              <a:solidFill>
                <a:schemeClr val="dk1"/>
              </a:solidFill>
            </a:endParaRPr>
          </a:p>
          <a:p>
            <a:pPr indent="-337502" lvl="0" marL="1320800" rtl="0" algn="l">
              <a:spcBef>
                <a:spcPts val="0"/>
              </a:spcBef>
              <a:spcAft>
                <a:spcPts val="0"/>
              </a:spcAft>
              <a:buClr>
                <a:schemeClr val="dk1"/>
              </a:buClr>
              <a:buSzPct val="94230"/>
              <a:buFont typeface="Avenir"/>
              <a:buChar char="●"/>
            </a:pPr>
            <a:r>
              <a:rPr lang="en" sz="2600">
                <a:solidFill>
                  <a:schemeClr val="dk1"/>
                </a:solidFill>
              </a:rPr>
              <a:t>In associative caches, data could be in one of several ways​</a:t>
            </a:r>
            <a:endParaRPr sz="2600">
              <a:solidFill>
                <a:schemeClr val="dk1"/>
              </a:solidFill>
            </a:endParaRPr>
          </a:p>
          <a:p>
            <a:pPr indent="-353060" lvl="0" marL="863600" rtl="0" algn="l">
              <a:spcBef>
                <a:spcPts val="0"/>
              </a:spcBef>
              <a:spcAft>
                <a:spcPts val="0"/>
              </a:spcAft>
              <a:buClr>
                <a:schemeClr val="dk1"/>
              </a:buClr>
              <a:buSzPct val="93333"/>
              <a:buFont typeface="Arial"/>
              <a:buChar char="●"/>
            </a:pPr>
            <a:r>
              <a:rPr b="1" lang="en" sz="3000">
                <a:solidFill>
                  <a:srgbClr val="0070C0"/>
                </a:solidFill>
              </a:rPr>
              <a:t>What data is replaced?</a:t>
            </a:r>
            <a:r>
              <a:rPr lang="en" sz="3000">
                <a:solidFill>
                  <a:srgbClr val="0070C0"/>
                </a:solidFill>
              </a:rPr>
              <a:t>​</a:t>
            </a:r>
            <a:endParaRPr sz="3000">
              <a:solidFill>
                <a:srgbClr val="0070C0"/>
              </a:solidFill>
            </a:endParaRPr>
          </a:p>
          <a:p>
            <a:pPr indent="-337502" lvl="0" marL="1320800" rtl="0" algn="l">
              <a:spcBef>
                <a:spcPts val="0"/>
              </a:spcBef>
              <a:spcAft>
                <a:spcPts val="0"/>
              </a:spcAft>
              <a:buClr>
                <a:schemeClr val="dk1"/>
              </a:buClr>
              <a:buSzPct val="94230"/>
              <a:buFont typeface="Avenir"/>
              <a:buChar char="●"/>
            </a:pPr>
            <a:r>
              <a:rPr lang="en" sz="2600">
                <a:solidFill>
                  <a:schemeClr val="dk1"/>
                </a:solidFill>
              </a:rPr>
              <a:t>Least-recently used way in the set​</a:t>
            </a:r>
            <a:endParaRPr sz="26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Multilevel Caches​</a:t>
            </a:r>
            <a:endParaRPr/>
          </a:p>
        </p:txBody>
      </p:sp>
      <p:sp>
        <p:nvSpPr>
          <p:cNvPr id="545" name="Google Shape;545;p71"/>
          <p:cNvSpPr txBox="1"/>
          <p:nvPr>
            <p:ph idx="1" type="body"/>
          </p:nvPr>
        </p:nvSpPr>
        <p:spPr>
          <a:xfrm>
            <a:off x="40425" y="1164525"/>
            <a:ext cx="5733300" cy="3416400"/>
          </a:xfrm>
          <a:prstGeom prst="rect">
            <a:avLst/>
          </a:prstGeom>
        </p:spPr>
        <p:txBody>
          <a:bodyPr anchorCtr="0" anchor="t" bIns="91425" lIns="91425" spcFirstLastPara="1" rIns="91425" wrap="square" tIns="91425">
            <a:normAutofit fontScale="55000" lnSpcReduction="10000"/>
          </a:bodyPr>
          <a:lstStyle/>
          <a:p>
            <a:pPr indent="-333375" lvl="0" marL="863600" rtl="0" algn="l">
              <a:spcBef>
                <a:spcPts val="0"/>
              </a:spcBef>
              <a:spcAft>
                <a:spcPts val="0"/>
              </a:spcAft>
              <a:buClr>
                <a:schemeClr val="dk1"/>
              </a:buClr>
              <a:buSzPct val="93750"/>
              <a:buFont typeface="Avenir"/>
              <a:buChar char="●"/>
            </a:pPr>
            <a:r>
              <a:rPr lang="en" sz="3200">
                <a:solidFill>
                  <a:schemeClr val="dk1"/>
                </a:solidFill>
              </a:rPr>
              <a:t>Larger caches have lower miss rates, longer access times​</a:t>
            </a:r>
            <a:endParaRPr sz="3200">
              <a:solidFill>
                <a:schemeClr val="dk1"/>
              </a:solidFill>
            </a:endParaRPr>
          </a:p>
          <a:p>
            <a:pPr indent="-340360" lvl="0" marL="863600" rtl="0" algn="l">
              <a:spcBef>
                <a:spcPts val="0"/>
              </a:spcBef>
              <a:spcAft>
                <a:spcPts val="0"/>
              </a:spcAft>
              <a:buClr>
                <a:schemeClr val="dk1"/>
              </a:buClr>
              <a:buSzPct val="100000"/>
              <a:buFont typeface="Verdana"/>
              <a:buChar char="●"/>
            </a:pPr>
            <a:r>
              <a:rPr lang="en" sz="3200">
                <a:solidFill>
                  <a:schemeClr val="dk1"/>
                </a:solidFill>
              </a:rPr>
              <a:t>Modern systems often use at least two levels of caches</a:t>
            </a:r>
            <a:endParaRPr sz="3200">
              <a:solidFill>
                <a:schemeClr val="dk1"/>
              </a:solidFill>
            </a:endParaRPr>
          </a:p>
          <a:p>
            <a:pPr indent="-333375" lvl="0" marL="863600" rtl="0" algn="l">
              <a:spcBef>
                <a:spcPts val="0"/>
              </a:spcBef>
              <a:spcAft>
                <a:spcPts val="0"/>
              </a:spcAft>
              <a:buClr>
                <a:schemeClr val="dk1"/>
              </a:buClr>
              <a:buSzPct val="93750"/>
              <a:buFont typeface="Avenir"/>
              <a:buChar char="●"/>
            </a:pPr>
            <a:r>
              <a:rPr lang="en" sz="3200">
                <a:solidFill>
                  <a:schemeClr val="dk1"/>
                </a:solidFill>
              </a:rPr>
              <a:t>Expand memory hierarchy to multiple levels of caches​</a:t>
            </a:r>
            <a:endParaRPr sz="3200">
              <a:solidFill>
                <a:schemeClr val="dk1"/>
              </a:solidFill>
            </a:endParaRPr>
          </a:p>
          <a:p>
            <a:pPr indent="-319405" lvl="0" marL="1320800" rtl="0" algn="l">
              <a:spcBef>
                <a:spcPts val="0"/>
              </a:spcBef>
              <a:spcAft>
                <a:spcPts val="0"/>
              </a:spcAft>
              <a:buClr>
                <a:schemeClr val="dk1"/>
              </a:buClr>
              <a:buSzPct val="92857"/>
              <a:buFont typeface="Avenir"/>
              <a:buChar char="●"/>
            </a:pPr>
            <a:r>
              <a:rPr lang="en" sz="2800">
                <a:solidFill>
                  <a:schemeClr val="dk1"/>
                </a:solidFill>
              </a:rPr>
              <a:t>Level 1: small and fast (e.g. 16 KB, 1 cycle)​</a:t>
            </a:r>
            <a:endParaRPr sz="2800">
              <a:solidFill>
                <a:schemeClr val="dk1"/>
              </a:solidFill>
            </a:endParaRPr>
          </a:p>
          <a:p>
            <a:pPr indent="-319405" lvl="0" marL="1320800" rtl="0" algn="l">
              <a:spcBef>
                <a:spcPts val="0"/>
              </a:spcBef>
              <a:spcAft>
                <a:spcPts val="0"/>
              </a:spcAft>
              <a:buClr>
                <a:schemeClr val="dk1"/>
              </a:buClr>
              <a:buSzPct val="92857"/>
              <a:buFont typeface="Avenir"/>
              <a:buChar char="●"/>
            </a:pPr>
            <a:r>
              <a:rPr lang="en" sz="2800">
                <a:solidFill>
                  <a:schemeClr val="dk1"/>
                </a:solidFill>
              </a:rPr>
              <a:t>Level 2: larger and slower (e.g. 256 KB, 2-6 cycles)​</a:t>
            </a:r>
            <a:endParaRPr sz="2800">
              <a:solidFill>
                <a:schemeClr val="dk1"/>
              </a:solidFill>
            </a:endParaRPr>
          </a:p>
          <a:p>
            <a:pPr indent="-333375" lvl="0" marL="863600" rtl="0" algn="l">
              <a:spcBef>
                <a:spcPts val="0"/>
              </a:spcBef>
              <a:spcAft>
                <a:spcPts val="0"/>
              </a:spcAft>
              <a:buClr>
                <a:schemeClr val="dk1"/>
              </a:buClr>
              <a:buSzPct val="93750"/>
              <a:buFont typeface="Avenir"/>
              <a:buChar char="●"/>
            </a:pPr>
            <a:r>
              <a:rPr lang="en" sz="3200">
                <a:solidFill>
                  <a:schemeClr val="dk1"/>
                </a:solidFill>
              </a:rPr>
              <a:t>Most modern PCs have L1, L2, and L3 cache​</a:t>
            </a:r>
            <a:endParaRPr sz="3200">
              <a:solidFill>
                <a:schemeClr val="dk1"/>
              </a:solidFill>
            </a:endParaRPr>
          </a:p>
          <a:p>
            <a:pPr indent="0" lvl="0" marL="0" rtl="0" algn="l">
              <a:spcBef>
                <a:spcPts val="0"/>
              </a:spcBef>
              <a:spcAft>
                <a:spcPts val="1000"/>
              </a:spcAft>
              <a:buNone/>
            </a:pPr>
            <a:r>
              <a:t/>
            </a:r>
            <a:endParaRPr/>
          </a:p>
        </p:txBody>
      </p:sp>
      <p:grpSp>
        <p:nvGrpSpPr>
          <p:cNvPr id="546" name="Google Shape;546;p71"/>
          <p:cNvGrpSpPr/>
          <p:nvPr/>
        </p:nvGrpSpPr>
        <p:grpSpPr>
          <a:xfrm>
            <a:off x="5980375" y="567025"/>
            <a:ext cx="3065475" cy="2929372"/>
            <a:chOff x="5926125" y="1109575"/>
            <a:chExt cx="3065475" cy="2929372"/>
          </a:xfrm>
        </p:grpSpPr>
        <p:pic>
          <p:nvPicPr>
            <p:cNvPr id="547" name="Google Shape;547;p71"/>
            <p:cNvPicPr preferRelativeResize="0"/>
            <p:nvPr/>
          </p:nvPicPr>
          <p:blipFill>
            <a:blip r:embed="rId3">
              <a:alphaModFix/>
            </a:blip>
            <a:stretch>
              <a:fillRect/>
            </a:stretch>
          </p:blipFill>
          <p:spPr>
            <a:xfrm>
              <a:off x="5926125" y="1170125"/>
              <a:ext cx="3065475" cy="2868822"/>
            </a:xfrm>
            <a:prstGeom prst="rect">
              <a:avLst/>
            </a:prstGeom>
            <a:noFill/>
            <a:ln>
              <a:noFill/>
            </a:ln>
          </p:spPr>
        </p:pic>
        <p:sp>
          <p:nvSpPr>
            <p:cNvPr id="548" name="Google Shape;548;p71"/>
            <p:cNvSpPr/>
            <p:nvPr/>
          </p:nvSpPr>
          <p:spPr>
            <a:xfrm>
              <a:off x="6798700" y="1109575"/>
              <a:ext cx="1567500" cy="1458900"/>
            </a:xfrm>
            <a:prstGeom prst="triangle">
              <a:avLst>
                <a:gd fmla="val 50000" name="adj"/>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grpSp>
      <p:sp>
        <p:nvSpPr>
          <p:cNvPr id="549" name="Google Shape;549;p71"/>
          <p:cNvSpPr txBox="1"/>
          <p:nvPr/>
        </p:nvSpPr>
        <p:spPr>
          <a:xfrm>
            <a:off x="5520650" y="3460675"/>
            <a:ext cx="3525300" cy="16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FF"/>
                </a:solidFill>
                <a:latin typeface="Times New Roman"/>
                <a:ea typeface="Times New Roman"/>
                <a:cs typeface="Times New Roman"/>
                <a:sym typeface="Times New Roman"/>
              </a:rPr>
              <a:t>The processor first looks for the data in the L1 cache. If the L1 cache misses, the processor looks in the L2 cache. If the L2 cache misses, the processor fetches the data from main memory.</a:t>
            </a:r>
            <a:endParaRPr b="1">
              <a:solidFill>
                <a:srgbClr val="0000FF"/>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System With An L2 Cache</a:t>
            </a:r>
            <a:endParaRPr/>
          </a:p>
        </p:txBody>
      </p:sp>
      <p:sp>
        <p:nvSpPr>
          <p:cNvPr id="555" name="Google Shape;555;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Consider 1, 10, and 100 cycles for the L1 cache, L2 cache, and main memory. Assume that the L1 and L2 caches have miss rates of 5% and 20%, respectively. Specifically, of the 5% of accesses that miss the L1 cache, 20% of those also miss the L2 cache. What is the average memory access time (AMAT)?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System With An L2 Cache</a:t>
            </a:r>
            <a:endParaRPr/>
          </a:p>
        </p:txBody>
      </p:sp>
      <p:sp>
        <p:nvSpPr>
          <p:cNvPr id="561" name="Google Shape;561;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Consider 1, 10, and 100 cycles for the L1 cache, L2 cache, and main memory. Assume that the L1 and L2 caches have miss rates of 5% and 20%, respectively. Specifically, of the 5% of accesses that miss the L1 cache, 20% of those also miss the L2 cache. What is the average memory access time (AMAT)?</a:t>
            </a:r>
            <a:endParaRPr/>
          </a:p>
        </p:txBody>
      </p:sp>
      <p:sp>
        <p:nvSpPr>
          <p:cNvPr id="562" name="Google Shape;562;p73"/>
          <p:cNvSpPr txBox="1"/>
          <p:nvPr/>
        </p:nvSpPr>
        <p:spPr>
          <a:xfrm>
            <a:off x="896800" y="3653600"/>
            <a:ext cx="7083600" cy="6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61C00"/>
                </a:solidFill>
                <a:latin typeface="Times New Roman"/>
                <a:ea typeface="Times New Roman"/>
                <a:cs typeface="Times New Roman"/>
                <a:sym typeface="Times New Roman"/>
              </a:rPr>
              <a:t>1 cycle + 0.05[10 cycles + 0.2(100 cycles)] = 2.5 cycles</a:t>
            </a:r>
            <a:endParaRPr b="1" sz="1800">
              <a:solidFill>
                <a:srgbClr val="A61C00"/>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Reducing Miss Rate</a:t>
            </a:r>
            <a:endParaRPr/>
          </a:p>
        </p:txBody>
      </p:sp>
      <p:sp>
        <p:nvSpPr>
          <p:cNvPr id="568" name="Google Shape;568;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 misses can be reduced by changing capacity, block size, and/or associativity.</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The first step to reducing the miss rate is to understand the causes of the misses.</a:t>
            </a:r>
            <a:endParaRPr/>
          </a:p>
          <a:p>
            <a:pPr indent="0" lvl="0" marL="0" rtl="0" algn="l">
              <a:spcBef>
                <a:spcPts val="1000"/>
              </a:spcBef>
              <a:spcAft>
                <a:spcPts val="1000"/>
              </a:spcAft>
              <a:buNone/>
            </a:pPr>
            <a:r>
              <a:rPr lang="en"/>
              <a:t> The misses can be classified as compulsory, capacity, and conflict.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Types of Misses​</a:t>
            </a:r>
            <a:endParaRPr/>
          </a:p>
        </p:txBody>
      </p:sp>
      <p:sp>
        <p:nvSpPr>
          <p:cNvPr id="574" name="Google Shape;574;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90525" lvl="0" marL="863600" rtl="0" algn="l">
              <a:spcBef>
                <a:spcPts val="0"/>
              </a:spcBef>
              <a:spcAft>
                <a:spcPts val="0"/>
              </a:spcAft>
              <a:buClr>
                <a:schemeClr val="dk1"/>
              </a:buClr>
              <a:buSzPct val="93750"/>
              <a:buFont typeface="Arial"/>
              <a:buChar char="●"/>
            </a:pPr>
            <a:r>
              <a:rPr b="1" lang="en" sz="3200">
                <a:solidFill>
                  <a:srgbClr val="0070C0"/>
                </a:solidFill>
                <a:latin typeface="Arial"/>
                <a:ea typeface="Arial"/>
                <a:cs typeface="Arial"/>
                <a:sym typeface="Arial"/>
              </a:rPr>
              <a:t>Compulsory:</a:t>
            </a:r>
            <a:r>
              <a:rPr lang="en" sz="3200">
                <a:solidFill>
                  <a:srgbClr val="4F81BD"/>
                </a:solidFill>
                <a:latin typeface="Arial"/>
                <a:ea typeface="Arial"/>
                <a:cs typeface="Arial"/>
                <a:sym typeface="Arial"/>
              </a:rPr>
              <a:t> </a:t>
            </a:r>
            <a:r>
              <a:rPr lang="en" sz="3200">
                <a:solidFill>
                  <a:schemeClr val="dk1"/>
                </a:solidFill>
                <a:latin typeface="Arial"/>
                <a:ea typeface="Arial"/>
                <a:cs typeface="Arial"/>
                <a:sym typeface="Arial"/>
              </a:rPr>
              <a:t>first time data accessed​</a:t>
            </a:r>
            <a:endParaRPr sz="3200">
              <a:solidFill>
                <a:schemeClr val="dk1"/>
              </a:solidFill>
              <a:latin typeface="Arial"/>
              <a:ea typeface="Arial"/>
              <a:cs typeface="Arial"/>
              <a:sym typeface="Arial"/>
            </a:endParaRPr>
          </a:p>
          <a:p>
            <a:pPr indent="-390525" lvl="0" marL="863600" rtl="0" algn="l">
              <a:spcBef>
                <a:spcPts val="0"/>
              </a:spcBef>
              <a:spcAft>
                <a:spcPts val="0"/>
              </a:spcAft>
              <a:buClr>
                <a:schemeClr val="dk1"/>
              </a:buClr>
              <a:buSzPct val="93750"/>
              <a:buFont typeface="Arial"/>
              <a:buChar char="●"/>
            </a:pPr>
            <a:r>
              <a:rPr b="1" lang="en" sz="3200">
                <a:solidFill>
                  <a:srgbClr val="0070C0"/>
                </a:solidFill>
                <a:latin typeface="Arial"/>
                <a:ea typeface="Arial"/>
                <a:cs typeface="Arial"/>
                <a:sym typeface="Arial"/>
              </a:rPr>
              <a:t>Capacity:</a:t>
            </a:r>
            <a:r>
              <a:rPr lang="en" sz="3200">
                <a:solidFill>
                  <a:schemeClr val="dk1"/>
                </a:solidFill>
                <a:latin typeface="Arial"/>
                <a:ea typeface="Arial"/>
                <a:cs typeface="Arial"/>
                <a:sym typeface="Arial"/>
              </a:rPr>
              <a:t> cache too small to hold all data of interest​</a:t>
            </a:r>
            <a:endParaRPr sz="3200">
              <a:solidFill>
                <a:schemeClr val="dk1"/>
              </a:solidFill>
              <a:latin typeface="Arial"/>
              <a:ea typeface="Arial"/>
              <a:cs typeface="Arial"/>
              <a:sym typeface="Arial"/>
            </a:endParaRPr>
          </a:p>
          <a:p>
            <a:pPr indent="-390525" lvl="0" marL="863600" rtl="0" algn="l">
              <a:spcBef>
                <a:spcPts val="0"/>
              </a:spcBef>
              <a:spcAft>
                <a:spcPts val="0"/>
              </a:spcAft>
              <a:buClr>
                <a:schemeClr val="dk1"/>
              </a:buClr>
              <a:buSzPct val="93750"/>
              <a:buFont typeface="Arial"/>
              <a:buChar char="●"/>
            </a:pPr>
            <a:r>
              <a:rPr b="1" lang="en" sz="3200">
                <a:solidFill>
                  <a:srgbClr val="0070C0"/>
                </a:solidFill>
                <a:latin typeface="Arial"/>
                <a:ea typeface="Arial"/>
                <a:cs typeface="Arial"/>
                <a:sym typeface="Arial"/>
              </a:rPr>
              <a:t>Conflict:</a:t>
            </a:r>
            <a:r>
              <a:rPr lang="en" sz="3200">
                <a:solidFill>
                  <a:schemeClr val="dk1"/>
                </a:solidFill>
                <a:latin typeface="Arial"/>
                <a:ea typeface="Arial"/>
                <a:cs typeface="Arial"/>
                <a:sym typeface="Arial"/>
              </a:rPr>
              <a:t> data of interest maps to same location in cache​</a:t>
            </a:r>
            <a:endParaRPr sz="3200">
              <a:solidFill>
                <a:schemeClr val="dk1"/>
              </a:solidFill>
              <a:latin typeface="Arial"/>
              <a:ea typeface="Arial"/>
              <a:cs typeface="Arial"/>
              <a:sym typeface="Arial"/>
            </a:endParaRPr>
          </a:p>
          <a:p>
            <a:pPr indent="-390525" lvl="0" marL="863600" rtl="0" algn="l">
              <a:spcBef>
                <a:spcPts val="0"/>
              </a:spcBef>
              <a:spcAft>
                <a:spcPts val="0"/>
              </a:spcAft>
              <a:buClr>
                <a:schemeClr val="dk1"/>
              </a:buClr>
              <a:buSzPct val="93750"/>
              <a:buFont typeface="Arial"/>
              <a:buChar char="●"/>
            </a:pPr>
            <a:r>
              <a:rPr lang="en"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a:p>
            <a:pPr indent="0" lvl="0" marL="0" rtl="0" algn="l">
              <a:spcBef>
                <a:spcPts val="0"/>
              </a:spcBef>
              <a:spcAft>
                <a:spcPts val="0"/>
              </a:spcAft>
              <a:buClr>
                <a:schemeClr val="dk1"/>
              </a:buClr>
              <a:buSzPct val="42307"/>
              <a:buFont typeface="Arial"/>
              <a:buNone/>
            </a:pPr>
            <a:r>
              <a:rPr b="1" lang="en" sz="2600">
                <a:solidFill>
                  <a:srgbClr val="0070C0"/>
                </a:solidFill>
                <a:latin typeface="Arial"/>
                <a:ea typeface="Arial"/>
                <a:cs typeface="Arial"/>
                <a:sym typeface="Arial"/>
              </a:rPr>
              <a:t>Miss penalty:</a:t>
            </a:r>
            <a:r>
              <a:rPr lang="en" sz="2600">
                <a:solidFill>
                  <a:srgbClr val="0070C0"/>
                </a:solidFill>
                <a:latin typeface="Arial"/>
                <a:ea typeface="Arial"/>
                <a:cs typeface="Arial"/>
                <a:sym typeface="Arial"/>
              </a:rPr>
              <a:t> </a:t>
            </a:r>
            <a:r>
              <a:rPr lang="en" sz="2600">
                <a:solidFill>
                  <a:schemeClr val="dk1"/>
                </a:solidFill>
                <a:latin typeface="Arial"/>
                <a:ea typeface="Arial"/>
                <a:cs typeface="Arial"/>
                <a:sym typeface="Arial"/>
              </a:rPr>
              <a:t>time it takes to retrieve a block from lower level of hierarchy​</a:t>
            </a:r>
            <a:endParaRPr sz="2600">
              <a:solidFill>
                <a:schemeClr val="dk1"/>
              </a:solidFill>
              <a:latin typeface="Arial"/>
              <a:ea typeface="Arial"/>
              <a:cs typeface="Arial"/>
              <a:sym typeface="Arial"/>
            </a:endParaRPr>
          </a:p>
          <a:p>
            <a:pPr indent="0" lvl="0" marL="0" rtl="0" algn="l">
              <a:spcBef>
                <a:spcPts val="0"/>
              </a:spcBef>
              <a:spcAft>
                <a:spcPts val="10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Hierarchy​ </a:t>
            </a:r>
            <a:endParaRPr/>
          </a:p>
        </p:txBody>
      </p:sp>
      <p:pic>
        <p:nvPicPr>
          <p:cNvPr id="194" name="Google Shape;194;p22"/>
          <p:cNvPicPr preferRelativeResize="0"/>
          <p:nvPr/>
        </p:nvPicPr>
        <p:blipFill>
          <a:blip r:embed="rId3">
            <a:alphaModFix/>
          </a:blip>
          <a:stretch>
            <a:fillRect/>
          </a:stretch>
        </p:blipFill>
        <p:spPr>
          <a:xfrm>
            <a:off x="478925" y="1017726"/>
            <a:ext cx="6119049" cy="2324850"/>
          </a:xfrm>
          <a:prstGeom prst="rect">
            <a:avLst/>
          </a:prstGeom>
          <a:noFill/>
          <a:ln>
            <a:noFill/>
          </a:ln>
        </p:spPr>
      </p:pic>
      <p:sp>
        <p:nvSpPr>
          <p:cNvPr id="195" name="Google Shape;195;p22"/>
          <p:cNvSpPr txBox="1"/>
          <p:nvPr/>
        </p:nvSpPr>
        <p:spPr>
          <a:xfrm>
            <a:off x="21900" y="3423875"/>
            <a:ext cx="2882100" cy="1658700"/>
          </a:xfrm>
          <a:prstGeom prst="rect">
            <a:avLst/>
          </a:prstGeom>
          <a:solidFill>
            <a:srgbClr val="E6B8A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Computers store the most commonly used instructions and data in a faster but smaller memory, called a cache</a:t>
            </a:r>
            <a:endParaRPr>
              <a:latin typeface="Avenir"/>
              <a:ea typeface="Avenir"/>
              <a:cs typeface="Avenir"/>
              <a:sym typeface="Avenir"/>
            </a:endParaRPr>
          </a:p>
        </p:txBody>
      </p:sp>
      <p:sp>
        <p:nvSpPr>
          <p:cNvPr id="196" name="Google Shape;196;p22"/>
          <p:cNvSpPr txBox="1"/>
          <p:nvPr/>
        </p:nvSpPr>
        <p:spPr>
          <a:xfrm>
            <a:off x="3133902" y="3423875"/>
            <a:ext cx="2882100" cy="16587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The cache is usually built out of SRAM on the same chip as the processor. </a:t>
            </a:r>
            <a:endParaRPr>
              <a:latin typeface="Avenir"/>
              <a:ea typeface="Avenir"/>
              <a:cs typeface="Avenir"/>
              <a:sym typeface="Avenir"/>
            </a:endParaRPr>
          </a:p>
        </p:txBody>
      </p:sp>
      <p:sp>
        <p:nvSpPr>
          <p:cNvPr id="197" name="Google Shape;197;p22"/>
          <p:cNvSpPr txBox="1"/>
          <p:nvPr/>
        </p:nvSpPr>
        <p:spPr>
          <a:xfrm>
            <a:off x="6245900" y="3423875"/>
            <a:ext cx="2882100" cy="16587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Avenir"/>
                <a:ea typeface="Avenir"/>
                <a:cs typeface="Avenir"/>
                <a:sym typeface="Avenir"/>
              </a:rPr>
              <a:t>The cache speed is comparable to the processor speed, because SRAM is inherently faster than DRAM, and because the on-chip memory eliminates lengthy delays caused by traveling to and from a separate chip.</a:t>
            </a:r>
            <a:endParaRPr>
              <a:solidFill>
                <a:schemeClr val="dk1"/>
              </a:solidFill>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Impact of Changing Cache Configuration</a:t>
            </a:r>
            <a:endParaRPr/>
          </a:p>
        </p:txBody>
      </p:sp>
      <p:sp>
        <p:nvSpPr>
          <p:cNvPr id="580" name="Google Shape;580;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Changing cache parameters can affect one or more type of cache miss. </a:t>
            </a:r>
            <a:endParaRPr/>
          </a:p>
          <a:p>
            <a:pPr indent="-361950" lvl="0" marL="457200" rtl="0" algn="l">
              <a:spcBef>
                <a:spcPts val="1000"/>
              </a:spcBef>
              <a:spcAft>
                <a:spcPts val="0"/>
              </a:spcAft>
              <a:buClr>
                <a:srgbClr val="0000FF"/>
              </a:buClr>
              <a:buSzPts val="2100"/>
              <a:buFont typeface="Times New Roman"/>
              <a:buChar char="●"/>
            </a:pPr>
            <a:r>
              <a:rPr lang="en">
                <a:solidFill>
                  <a:srgbClr val="0000FF"/>
                </a:solidFill>
                <a:latin typeface="Times New Roman"/>
                <a:ea typeface="Times New Roman"/>
                <a:cs typeface="Times New Roman"/>
                <a:sym typeface="Times New Roman"/>
              </a:rPr>
              <a:t>For example, increasing cache capacity can reduce conflict and capacity misses, but it does not affect compulsory misses. </a:t>
            </a:r>
            <a:endParaRPr>
              <a:solidFill>
                <a:srgbClr val="0000FF"/>
              </a:solidFill>
              <a:latin typeface="Times New Roman"/>
              <a:ea typeface="Times New Roman"/>
              <a:cs typeface="Times New Roman"/>
              <a:sym typeface="Times New Roman"/>
            </a:endParaRPr>
          </a:p>
          <a:p>
            <a:pPr indent="-361950" lvl="0" marL="457200" rtl="0" algn="l">
              <a:spcBef>
                <a:spcPts val="1000"/>
              </a:spcBef>
              <a:spcAft>
                <a:spcPts val="1000"/>
              </a:spcAft>
              <a:buClr>
                <a:srgbClr val="0000FF"/>
              </a:buClr>
              <a:buSzPts val="2100"/>
              <a:buFont typeface="Times New Roman"/>
              <a:buChar char="●"/>
            </a:pPr>
            <a:r>
              <a:rPr lang="en">
                <a:solidFill>
                  <a:srgbClr val="0000FF"/>
                </a:solidFill>
                <a:latin typeface="Times New Roman"/>
                <a:ea typeface="Times New Roman"/>
                <a:cs typeface="Times New Roman"/>
                <a:sym typeface="Times New Roman"/>
              </a:rPr>
              <a:t>On the other hand, increasing block size could reduce compulsory misses (due to spatial locality) but might actually increase conflict misses (because more addresses would map to the same set and could conflict).</a:t>
            </a:r>
            <a:endParaRPr>
              <a:solidFill>
                <a:srgbClr val="0000FF"/>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 Rate Trends​</a:t>
            </a:r>
            <a:endParaRPr/>
          </a:p>
        </p:txBody>
      </p:sp>
      <p:sp>
        <p:nvSpPr>
          <p:cNvPr id="586" name="Google Shape;586;p77"/>
          <p:cNvSpPr txBox="1"/>
          <p:nvPr>
            <p:ph idx="1" type="body"/>
          </p:nvPr>
        </p:nvSpPr>
        <p:spPr>
          <a:xfrm>
            <a:off x="72975" y="783525"/>
            <a:ext cx="4836600" cy="3416400"/>
          </a:xfrm>
          <a:prstGeom prst="rect">
            <a:avLst/>
          </a:prstGeom>
        </p:spPr>
        <p:txBody>
          <a:bodyPr anchorCtr="0" anchor="t" bIns="91425" lIns="91425" spcFirstLastPara="1" rIns="91425" wrap="square" tIns="91425">
            <a:normAutofit/>
          </a:bodyPr>
          <a:lstStyle/>
          <a:p>
            <a:pPr indent="-371475" lvl="0" marL="863600" rtl="0" algn="l">
              <a:spcBef>
                <a:spcPts val="0"/>
              </a:spcBef>
              <a:spcAft>
                <a:spcPts val="0"/>
              </a:spcAft>
              <a:buClr>
                <a:schemeClr val="dk1"/>
              </a:buClr>
              <a:buSzPts val="2250"/>
              <a:buFont typeface="Arial"/>
              <a:buChar char="●"/>
            </a:pPr>
            <a:r>
              <a:rPr b="1" lang="en" sz="2400">
                <a:solidFill>
                  <a:srgbClr val="0070C0"/>
                </a:solidFill>
              </a:rPr>
              <a:t>Bigger caches reduce  capacity misses</a:t>
            </a:r>
            <a:r>
              <a:rPr lang="en" sz="2400">
                <a:solidFill>
                  <a:srgbClr val="0070C0"/>
                </a:solidFill>
              </a:rPr>
              <a:t>​</a:t>
            </a:r>
            <a:endParaRPr sz="2400">
              <a:solidFill>
                <a:srgbClr val="0070C0"/>
              </a:solidFill>
            </a:endParaRPr>
          </a:p>
          <a:p>
            <a:pPr indent="-371475" lvl="0" marL="863600" rtl="0" algn="l">
              <a:spcBef>
                <a:spcPts val="0"/>
              </a:spcBef>
              <a:spcAft>
                <a:spcPts val="0"/>
              </a:spcAft>
              <a:buClr>
                <a:schemeClr val="dk1"/>
              </a:buClr>
              <a:buSzPts val="2250"/>
              <a:buFont typeface="Arial"/>
              <a:buChar char="●"/>
            </a:pPr>
            <a:r>
              <a:rPr b="1" lang="en" sz="2400">
                <a:solidFill>
                  <a:srgbClr val="0070C0"/>
                </a:solidFill>
              </a:rPr>
              <a:t>Greater associativity reduces conflict misses</a:t>
            </a:r>
            <a:r>
              <a:rPr lang="en" sz="2400">
                <a:solidFill>
                  <a:srgbClr val="0070C0"/>
                </a:solidFill>
              </a:rPr>
              <a:t>​</a:t>
            </a:r>
            <a:endParaRPr sz="2400">
              <a:solidFill>
                <a:srgbClr val="0070C0"/>
              </a:solidFill>
            </a:endParaRPr>
          </a:p>
          <a:p>
            <a:pPr indent="0" lvl="0" marL="0" rtl="0" algn="l">
              <a:spcBef>
                <a:spcPts val="0"/>
              </a:spcBef>
              <a:spcAft>
                <a:spcPts val="1000"/>
              </a:spcAft>
              <a:buNone/>
            </a:pPr>
            <a:r>
              <a:t/>
            </a:r>
            <a:endParaRPr/>
          </a:p>
        </p:txBody>
      </p:sp>
      <p:pic>
        <p:nvPicPr>
          <p:cNvPr id="587" name="Google Shape;587;p77"/>
          <p:cNvPicPr preferRelativeResize="0"/>
          <p:nvPr/>
        </p:nvPicPr>
        <p:blipFill>
          <a:blip r:embed="rId3">
            <a:alphaModFix/>
          </a:blip>
          <a:stretch>
            <a:fillRect/>
          </a:stretch>
        </p:blipFill>
        <p:spPr>
          <a:xfrm>
            <a:off x="5051350" y="747850"/>
            <a:ext cx="3456000" cy="2764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 Rate Trends​</a:t>
            </a:r>
            <a:endParaRPr/>
          </a:p>
        </p:txBody>
      </p:sp>
      <p:sp>
        <p:nvSpPr>
          <p:cNvPr id="593" name="Google Shape;593;p78"/>
          <p:cNvSpPr txBox="1"/>
          <p:nvPr>
            <p:ph idx="1" type="body"/>
          </p:nvPr>
        </p:nvSpPr>
        <p:spPr>
          <a:xfrm>
            <a:off x="311700" y="1152475"/>
            <a:ext cx="3879300" cy="3416400"/>
          </a:xfrm>
          <a:prstGeom prst="rect">
            <a:avLst/>
          </a:prstGeom>
        </p:spPr>
        <p:txBody>
          <a:bodyPr anchorCtr="0" anchor="t" bIns="91425" lIns="91425" spcFirstLastPara="1" rIns="91425" wrap="square" tIns="91425">
            <a:normAutofit/>
          </a:bodyPr>
          <a:lstStyle/>
          <a:p>
            <a:pPr indent="-371475" lvl="0" marL="285750" rtl="0" algn="l">
              <a:spcBef>
                <a:spcPts val="0"/>
              </a:spcBef>
              <a:spcAft>
                <a:spcPts val="0"/>
              </a:spcAft>
              <a:buClr>
                <a:schemeClr val="dk1"/>
              </a:buClr>
              <a:buSzPts val="2250"/>
              <a:buFont typeface="Arial"/>
              <a:buChar char="●"/>
            </a:pPr>
            <a:r>
              <a:rPr b="1" lang="en" sz="2400">
                <a:solidFill>
                  <a:srgbClr val="0070C0"/>
                </a:solidFill>
              </a:rPr>
              <a:t>Bigger blocks reduce compulsory misses</a:t>
            </a:r>
            <a:r>
              <a:rPr lang="en" sz="2400">
                <a:solidFill>
                  <a:srgbClr val="0070C0"/>
                </a:solidFill>
              </a:rPr>
              <a:t>​</a:t>
            </a:r>
            <a:endParaRPr sz="2400">
              <a:solidFill>
                <a:srgbClr val="0070C0"/>
              </a:solidFill>
            </a:endParaRPr>
          </a:p>
          <a:p>
            <a:pPr indent="-371475" lvl="0" marL="285750" rtl="0" algn="l">
              <a:spcBef>
                <a:spcPts val="0"/>
              </a:spcBef>
              <a:spcAft>
                <a:spcPts val="0"/>
              </a:spcAft>
              <a:buClr>
                <a:schemeClr val="dk1"/>
              </a:buClr>
              <a:buSzPts val="2250"/>
              <a:buFont typeface="Arial"/>
              <a:buChar char="●"/>
            </a:pPr>
            <a:r>
              <a:rPr b="1" lang="en" sz="2400">
                <a:solidFill>
                  <a:srgbClr val="0070C0"/>
                </a:solidFill>
              </a:rPr>
              <a:t>Bigger blocks increase conflict misses</a:t>
            </a:r>
            <a:r>
              <a:rPr lang="en" sz="2400">
                <a:solidFill>
                  <a:srgbClr val="0070C0"/>
                </a:solidFill>
              </a:rPr>
              <a:t>​</a:t>
            </a:r>
            <a:endParaRPr sz="2400">
              <a:solidFill>
                <a:srgbClr val="0070C0"/>
              </a:solidFill>
            </a:endParaRPr>
          </a:p>
          <a:p>
            <a:pPr indent="-228600" lvl="0" marL="285750" rtl="0" algn="l">
              <a:spcBef>
                <a:spcPts val="0"/>
              </a:spcBef>
              <a:spcAft>
                <a:spcPts val="1000"/>
              </a:spcAft>
              <a:buNone/>
            </a:pPr>
            <a:r>
              <a:t/>
            </a:r>
            <a:endParaRPr/>
          </a:p>
        </p:txBody>
      </p:sp>
      <p:pic>
        <p:nvPicPr>
          <p:cNvPr id="594" name="Google Shape;594;p78"/>
          <p:cNvPicPr preferRelativeResize="0"/>
          <p:nvPr/>
        </p:nvPicPr>
        <p:blipFill>
          <a:blip r:embed="rId3">
            <a:alphaModFix/>
          </a:blip>
          <a:stretch>
            <a:fillRect/>
          </a:stretch>
        </p:blipFill>
        <p:spPr>
          <a:xfrm>
            <a:off x="4637100" y="1152474"/>
            <a:ext cx="3983776" cy="2339100"/>
          </a:xfrm>
          <a:prstGeom prst="rect">
            <a:avLst/>
          </a:prstGeom>
          <a:noFill/>
          <a:ln>
            <a:noFill/>
          </a:ln>
        </p:spPr>
      </p:pic>
      <p:sp>
        <p:nvSpPr>
          <p:cNvPr id="595" name="Google Shape;595;p78"/>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Intel Pentium III Die​ </a:t>
            </a:r>
            <a:endParaRPr/>
          </a:p>
        </p:txBody>
      </p:sp>
      <p:pic>
        <p:nvPicPr>
          <p:cNvPr id="601" name="Google Shape;601;p79"/>
          <p:cNvPicPr preferRelativeResize="0"/>
          <p:nvPr/>
        </p:nvPicPr>
        <p:blipFill>
          <a:blip r:embed="rId3">
            <a:alphaModFix/>
          </a:blip>
          <a:stretch>
            <a:fillRect/>
          </a:stretch>
        </p:blipFill>
        <p:spPr>
          <a:xfrm>
            <a:off x="2001621" y="1152475"/>
            <a:ext cx="4301851" cy="3574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Intel Core i9 </a:t>
            </a:r>
            <a:endParaRPr/>
          </a:p>
        </p:txBody>
      </p:sp>
      <p:sp>
        <p:nvSpPr>
          <p:cNvPr id="607" name="Google Shape;607;p80"/>
          <p:cNvSpPr txBox="1"/>
          <p:nvPr>
            <p:ph idx="1" type="body"/>
          </p:nvPr>
        </p:nvSpPr>
        <p:spPr>
          <a:xfrm>
            <a:off x="311700" y="1152475"/>
            <a:ext cx="8520600" cy="6486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1000"/>
              </a:spcAft>
              <a:buNone/>
            </a:pPr>
            <a:r>
              <a:rPr lang="en" u="sng">
                <a:solidFill>
                  <a:schemeClr val="hlink"/>
                </a:solidFill>
                <a:hlinkClick r:id="rId3"/>
              </a:rPr>
              <a:t>https://www.pcgamer.com/oh-sorry-i-was-busy-admiring-these-gorgeous-die-shots-of-the-intel-core-i9-13900k/</a:t>
            </a:r>
            <a:endParaRPr/>
          </a:p>
        </p:txBody>
      </p:sp>
      <p:pic>
        <p:nvPicPr>
          <p:cNvPr id="608" name="Google Shape;608;p80"/>
          <p:cNvPicPr preferRelativeResize="0"/>
          <p:nvPr/>
        </p:nvPicPr>
        <p:blipFill>
          <a:blip r:embed="rId4">
            <a:alphaModFix/>
          </a:blip>
          <a:stretch>
            <a:fillRect/>
          </a:stretch>
        </p:blipFill>
        <p:spPr>
          <a:xfrm>
            <a:off x="1852150" y="1800952"/>
            <a:ext cx="5949151" cy="33425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1"/>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Virtual Memory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Memory​</a:t>
            </a:r>
            <a:endParaRPr/>
          </a:p>
        </p:txBody>
      </p:sp>
      <p:sp>
        <p:nvSpPr>
          <p:cNvPr id="619" name="Google Shape;619;p82"/>
          <p:cNvSpPr txBox="1"/>
          <p:nvPr>
            <p:ph idx="1" type="body"/>
          </p:nvPr>
        </p:nvSpPr>
        <p:spPr>
          <a:xfrm>
            <a:off x="311700" y="1152475"/>
            <a:ext cx="4245600" cy="34164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 sz="2400">
                <a:solidFill>
                  <a:schemeClr val="dk1"/>
                </a:solidFill>
              </a:rPr>
              <a:t>Gives the illusion of bigger memory​</a:t>
            </a:r>
            <a:endParaRPr sz="2400">
              <a:solidFill>
                <a:schemeClr val="dk1"/>
              </a:solidFill>
            </a:endParaRPr>
          </a:p>
          <a:p>
            <a:pPr indent="-381000" lvl="0" marL="457200" rtl="0" algn="l">
              <a:spcBef>
                <a:spcPts val="0"/>
              </a:spcBef>
              <a:spcAft>
                <a:spcPts val="0"/>
              </a:spcAft>
              <a:buClr>
                <a:schemeClr val="dk1"/>
              </a:buClr>
              <a:buSzPts val="2400"/>
              <a:buChar char="●"/>
            </a:pPr>
            <a:r>
              <a:rPr lang="en" sz="2400">
                <a:solidFill>
                  <a:schemeClr val="dk1"/>
                </a:solidFill>
              </a:rPr>
              <a:t>Main memory (DRAM) acts as cache for hard disk​</a:t>
            </a:r>
            <a:endParaRPr sz="2400"/>
          </a:p>
        </p:txBody>
      </p:sp>
      <p:pic>
        <p:nvPicPr>
          <p:cNvPr id="620" name="Google Shape;620;p82"/>
          <p:cNvPicPr preferRelativeResize="0"/>
          <p:nvPr/>
        </p:nvPicPr>
        <p:blipFill>
          <a:blip r:embed="rId3">
            <a:alphaModFix/>
          </a:blip>
          <a:stretch>
            <a:fillRect/>
          </a:stretch>
        </p:blipFill>
        <p:spPr>
          <a:xfrm>
            <a:off x="4709700" y="1170125"/>
            <a:ext cx="4096361" cy="3820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Hierarchy​</a:t>
            </a:r>
            <a:endParaRPr/>
          </a:p>
        </p:txBody>
      </p:sp>
      <p:sp>
        <p:nvSpPr>
          <p:cNvPr id="626" name="Google Shape;626;p83"/>
          <p:cNvSpPr txBox="1"/>
          <p:nvPr>
            <p:ph idx="1" type="body"/>
          </p:nvPr>
        </p:nvSpPr>
        <p:spPr>
          <a:xfrm>
            <a:off x="311700" y="1152475"/>
            <a:ext cx="8520600" cy="1263300"/>
          </a:xfrm>
          <a:prstGeom prst="rect">
            <a:avLst/>
          </a:prstGeom>
        </p:spPr>
        <p:txBody>
          <a:bodyPr anchorCtr="0" anchor="t" bIns="91425" lIns="91425" spcFirstLastPara="1" rIns="91425" wrap="square" tIns="91425">
            <a:normAutofit fontScale="77500" lnSpcReduction="20000"/>
          </a:bodyPr>
          <a:lstStyle/>
          <a:p>
            <a:pPr indent="-339328" lvl="0" marL="863600" rtl="0" algn="l">
              <a:spcBef>
                <a:spcPts val="0"/>
              </a:spcBef>
              <a:spcAft>
                <a:spcPts val="0"/>
              </a:spcAft>
              <a:buClr>
                <a:schemeClr val="dk1"/>
              </a:buClr>
              <a:buSzPct val="93750"/>
              <a:buFont typeface="Arial"/>
              <a:buChar char="●"/>
            </a:pPr>
            <a:r>
              <a:rPr b="1" lang="en" sz="2400">
                <a:solidFill>
                  <a:srgbClr val="0070C0"/>
                </a:solidFill>
              </a:rPr>
              <a:t>Physical Memory:</a:t>
            </a:r>
            <a:r>
              <a:rPr lang="en" sz="2400">
                <a:solidFill>
                  <a:srgbClr val="0070C0"/>
                </a:solidFill>
              </a:rPr>
              <a:t> </a:t>
            </a:r>
            <a:r>
              <a:rPr lang="en" sz="2400">
                <a:solidFill>
                  <a:schemeClr val="dk1"/>
                </a:solidFill>
              </a:rPr>
              <a:t>DRAM (Main Memory)​</a:t>
            </a:r>
            <a:endParaRPr sz="2400">
              <a:solidFill>
                <a:schemeClr val="dk1"/>
              </a:solidFill>
            </a:endParaRPr>
          </a:p>
          <a:p>
            <a:pPr indent="-339328" lvl="0" marL="863600" rtl="0" algn="l">
              <a:spcBef>
                <a:spcPts val="0"/>
              </a:spcBef>
              <a:spcAft>
                <a:spcPts val="0"/>
              </a:spcAft>
              <a:buClr>
                <a:schemeClr val="dk1"/>
              </a:buClr>
              <a:buSzPct val="93750"/>
              <a:buFont typeface="Arial"/>
              <a:buChar char="●"/>
            </a:pPr>
            <a:r>
              <a:rPr b="1" lang="en" sz="2400">
                <a:solidFill>
                  <a:srgbClr val="0070C0"/>
                </a:solidFill>
              </a:rPr>
              <a:t>Virtual Memory:</a:t>
            </a:r>
            <a:r>
              <a:rPr lang="en" sz="2400">
                <a:solidFill>
                  <a:srgbClr val="0070C0"/>
                </a:solidFill>
              </a:rPr>
              <a:t> </a:t>
            </a:r>
            <a:r>
              <a:rPr lang="en" sz="2400">
                <a:solidFill>
                  <a:schemeClr val="dk1"/>
                </a:solidFill>
              </a:rPr>
              <a:t>Hard drive​</a:t>
            </a:r>
            <a:endParaRPr sz="2400">
              <a:solidFill>
                <a:schemeClr val="dk1"/>
              </a:solidFill>
            </a:endParaRPr>
          </a:p>
          <a:p>
            <a:pPr indent="-339328" lvl="0" marL="1320800" rtl="0" algn="l">
              <a:spcBef>
                <a:spcPts val="0"/>
              </a:spcBef>
              <a:spcAft>
                <a:spcPts val="0"/>
              </a:spcAft>
              <a:buClr>
                <a:schemeClr val="dk1"/>
              </a:buClr>
              <a:buSzPct val="93750"/>
              <a:buFont typeface="Avenir"/>
              <a:buChar char="●"/>
            </a:pPr>
            <a:r>
              <a:rPr lang="en" sz="2400">
                <a:solidFill>
                  <a:schemeClr val="dk1"/>
                </a:solidFill>
              </a:rPr>
              <a:t>Slow, Large, Cheap​</a:t>
            </a:r>
            <a:endParaRPr sz="2400">
              <a:solidFill>
                <a:schemeClr val="dk1"/>
              </a:solidFill>
            </a:endParaRPr>
          </a:p>
          <a:p>
            <a:pPr indent="0" lvl="0" marL="0" rtl="0" algn="l">
              <a:spcBef>
                <a:spcPts val="0"/>
              </a:spcBef>
              <a:spcAft>
                <a:spcPts val="1000"/>
              </a:spcAft>
              <a:buNone/>
            </a:pPr>
            <a:r>
              <a:t/>
            </a:r>
            <a:endParaRPr/>
          </a:p>
        </p:txBody>
      </p:sp>
      <p:pic>
        <p:nvPicPr>
          <p:cNvPr id="627" name="Google Shape;627;p83"/>
          <p:cNvPicPr preferRelativeResize="0"/>
          <p:nvPr/>
        </p:nvPicPr>
        <p:blipFill>
          <a:blip r:embed="rId3">
            <a:alphaModFix/>
          </a:blip>
          <a:stretch>
            <a:fillRect/>
          </a:stretch>
        </p:blipFill>
        <p:spPr>
          <a:xfrm>
            <a:off x="1253700" y="2186475"/>
            <a:ext cx="7517375" cy="2807225"/>
          </a:xfrm>
          <a:prstGeom prst="rect">
            <a:avLst/>
          </a:prstGeom>
          <a:noFill/>
          <a:ln>
            <a:noFill/>
          </a:ln>
        </p:spPr>
      </p:pic>
      <p:sp>
        <p:nvSpPr>
          <p:cNvPr id="628" name="Google Shape;628;p83"/>
          <p:cNvSpPr/>
          <p:nvPr/>
        </p:nvSpPr>
        <p:spPr>
          <a:xfrm>
            <a:off x="1391125" y="3629475"/>
            <a:ext cx="2709000" cy="1211700"/>
          </a:xfrm>
          <a:prstGeom prst="trapezoid">
            <a:avLst>
              <a:gd fmla="val 54706" name="adj"/>
            </a:avLst>
          </a:prstGeom>
          <a:noFill/>
          <a:ln cap="flat" cmpd="sng" w="2857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 Disk​</a:t>
            </a:r>
            <a:endParaRPr/>
          </a:p>
        </p:txBody>
      </p:sp>
      <p:pic>
        <p:nvPicPr>
          <p:cNvPr id="634" name="Google Shape;634;p84"/>
          <p:cNvPicPr preferRelativeResize="0"/>
          <p:nvPr/>
        </p:nvPicPr>
        <p:blipFill>
          <a:blip r:embed="rId3">
            <a:alphaModFix/>
          </a:blip>
          <a:stretch>
            <a:fillRect/>
          </a:stretch>
        </p:blipFill>
        <p:spPr>
          <a:xfrm>
            <a:off x="4730175" y="1127475"/>
            <a:ext cx="4358025" cy="3326599"/>
          </a:xfrm>
          <a:prstGeom prst="rect">
            <a:avLst/>
          </a:prstGeom>
          <a:noFill/>
          <a:ln>
            <a:noFill/>
          </a:ln>
        </p:spPr>
      </p:pic>
      <p:sp>
        <p:nvSpPr>
          <p:cNvPr id="635" name="Google Shape;635;p84"/>
          <p:cNvSpPr txBox="1"/>
          <p:nvPr/>
        </p:nvSpPr>
        <p:spPr>
          <a:xfrm>
            <a:off x="306275" y="1095675"/>
            <a:ext cx="4397700" cy="34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Thee hard disk contains one or more rigid disks or platters, each of which has a read/write head on the end of a long triangular arm.</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rPr lang="en">
                <a:latin typeface="Avenir"/>
                <a:ea typeface="Avenir"/>
                <a:cs typeface="Avenir"/>
                <a:sym typeface="Avenir"/>
              </a:rPr>
              <a:t>The head moves to the correct location on the disk and reads or writes data magnetically as the disk rotates beneath it.</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rPr lang="en">
                <a:latin typeface="Avenir"/>
                <a:ea typeface="Avenir"/>
                <a:cs typeface="Avenir"/>
                <a:sym typeface="Avenir"/>
              </a:rPr>
              <a:t>The head takes several milliseconds to seek the correct location on the disk, which is fast from a human perspective but millions of times slower than the processor.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rPr lang="en">
                <a:latin typeface="Avenir"/>
                <a:ea typeface="Avenir"/>
                <a:cs typeface="Avenir"/>
                <a:sym typeface="Avenir"/>
              </a:rPr>
              <a:t>SSD is better in terms read/write speed and have no mechanical failure.</a:t>
            </a:r>
            <a:endParaRPr>
              <a:latin typeface="Avenir"/>
              <a:ea typeface="Avenir"/>
              <a:cs typeface="Avenir"/>
              <a:sym typeface="Aveni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Memory​</a:t>
            </a:r>
            <a:endParaRPr/>
          </a:p>
        </p:txBody>
      </p:sp>
      <p:sp>
        <p:nvSpPr>
          <p:cNvPr id="641" name="Google Shape;641;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b="1" lang="en" sz="2800">
                <a:solidFill>
                  <a:schemeClr val="dk1"/>
                </a:solidFill>
              </a:rPr>
              <a:t>A computer with only 128 MB of DRAM, for example, could effectively provide 2 GB of memory using the hard drive. This larger 2-GB memory is called virtual memory, and the smaller 128-MB main memory is called physical memory.</a:t>
            </a:r>
            <a:endParaRPr b="1" sz="2800">
              <a:solidFill>
                <a:schemeClr val="dk1"/>
              </a:solidFill>
            </a:endParaRPr>
          </a:p>
          <a:p>
            <a:pPr indent="0" lvl="0" marL="0" rtl="0" algn="l">
              <a:spcBef>
                <a:spcPts val="0"/>
              </a:spcBef>
              <a:spcAft>
                <a:spcPts val="0"/>
              </a:spcAft>
              <a:buNone/>
            </a:pPr>
            <a:r>
              <a:t/>
            </a:r>
            <a:endParaRPr b="1" sz="2800">
              <a:solidFill>
                <a:schemeClr val="dk1"/>
              </a:solidFill>
            </a:endParaRPr>
          </a:p>
          <a:p>
            <a:pPr indent="-319405" lvl="0" marL="863600" rtl="0" algn="l">
              <a:spcBef>
                <a:spcPts val="0"/>
              </a:spcBef>
              <a:spcAft>
                <a:spcPts val="0"/>
              </a:spcAft>
              <a:buClr>
                <a:schemeClr val="dk1"/>
              </a:buClr>
              <a:buSzPct val="92857"/>
              <a:buFont typeface="Arial"/>
              <a:buChar char="●"/>
            </a:pPr>
            <a:r>
              <a:rPr b="1" lang="en" sz="2800">
                <a:solidFill>
                  <a:schemeClr val="dk1"/>
                </a:solidFill>
              </a:rPr>
              <a:t>Virtual addresses</a:t>
            </a:r>
            <a:r>
              <a:rPr lang="en" sz="2800">
                <a:solidFill>
                  <a:schemeClr val="dk1"/>
                </a:solidFill>
              </a:rPr>
              <a:t>​</a:t>
            </a:r>
            <a:endParaRPr sz="2800">
              <a:solidFill>
                <a:schemeClr val="dk1"/>
              </a:solidFill>
            </a:endParaRPr>
          </a:p>
          <a:p>
            <a:pPr indent="-300196" lvl="0" marL="1320800" rtl="0" algn="l">
              <a:spcBef>
                <a:spcPts val="0"/>
              </a:spcBef>
              <a:spcAft>
                <a:spcPts val="0"/>
              </a:spcAft>
              <a:buClr>
                <a:schemeClr val="dk1"/>
              </a:buClr>
              <a:buSzPct val="93181"/>
              <a:buFont typeface="Avenir"/>
              <a:buChar char="●"/>
            </a:pPr>
            <a:r>
              <a:rPr lang="en" sz="2200">
                <a:solidFill>
                  <a:schemeClr val="dk1"/>
                </a:solidFill>
              </a:rPr>
              <a:t>Programs use virtual addresses​</a:t>
            </a:r>
            <a:endParaRPr sz="2200">
              <a:solidFill>
                <a:schemeClr val="dk1"/>
              </a:solidFill>
            </a:endParaRPr>
          </a:p>
          <a:p>
            <a:pPr indent="-300196" lvl="0" marL="1320800" rtl="0" algn="l">
              <a:spcBef>
                <a:spcPts val="0"/>
              </a:spcBef>
              <a:spcAft>
                <a:spcPts val="0"/>
              </a:spcAft>
              <a:buClr>
                <a:schemeClr val="dk1"/>
              </a:buClr>
              <a:buSzPct val="93181"/>
              <a:buFont typeface="Avenir"/>
              <a:buChar char="●"/>
            </a:pPr>
            <a:r>
              <a:rPr lang="en" sz="2200">
                <a:solidFill>
                  <a:schemeClr val="dk1"/>
                </a:solidFill>
              </a:rPr>
              <a:t>Entire virtual address space stored on a hard drive​</a:t>
            </a:r>
            <a:endParaRPr sz="2200">
              <a:solidFill>
                <a:schemeClr val="dk1"/>
              </a:solidFill>
            </a:endParaRPr>
          </a:p>
          <a:p>
            <a:pPr indent="-300196" lvl="0" marL="1320800" rtl="0" algn="l">
              <a:spcBef>
                <a:spcPts val="0"/>
              </a:spcBef>
              <a:spcAft>
                <a:spcPts val="0"/>
              </a:spcAft>
              <a:buClr>
                <a:schemeClr val="dk1"/>
              </a:buClr>
              <a:buSzPct val="93181"/>
              <a:buFont typeface="Avenir"/>
              <a:buChar char="●"/>
            </a:pPr>
            <a:r>
              <a:rPr lang="en" sz="2200">
                <a:solidFill>
                  <a:schemeClr val="dk1"/>
                </a:solidFill>
              </a:rPr>
              <a:t>Subset of virtual address data in DRAM​</a:t>
            </a:r>
            <a:endParaRPr sz="2200">
              <a:solidFill>
                <a:schemeClr val="dk1"/>
              </a:solidFill>
            </a:endParaRPr>
          </a:p>
          <a:p>
            <a:pPr indent="-300196" lvl="0" marL="1320800" rtl="0" algn="l">
              <a:spcBef>
                <a:spcPts val="0"/>
              </a:spcBef>
              <a:spcAft>
                <a:spcPts val="0"/>
              </a:spcAft>
              <a:buClr>
                <a:schemeClr val="dk1"/>
              </a:buClr>
              <a:buSzPct val="93181"/>
              <a:buFont typeface="Arial"/>
              <a:buChar char="●"/>
            </a:pPr>
            <a:r>
              <a:rPr lang="en" sz="2200">
                <a:solidFill>
                  <a:schemeClr val="dk1"/>
                </a:solidFill>
              </a:rPr>
              <a:t>CPU translates virtual addresses into </a:t>
            </a:r>
            <a:r>
              <a:rPr b="1" i="1" lang="en" sz="2200">
                <a:solidFill>
                  <a:schemeClr val="dk1"/>
                </a:solidFill>
              </a:rPr>
              <a:t>physical addresses </a:t>
            </a:r>
            <a:r>
              <a:rPr lang="en" sz="2200">
                <a:solidFill>
                  <a:schemeClr val="dk1"/>
                </a:solidFill>
              </a:rPr>
              <a:t>(DRAM addresses)​</a:t>
            </a:r>
            <a:endParaRPr sz="2200">
              <a:solidFill>
                <a:schemeClr val="dk1"/>
              </a:solidFill>
            </a:endParaRPr>
          </a:p>
          <a:p>
            <a:pPr indent="-300196" lvl="0" marL="1320800" rtl="0" algn="l">
              <a:spcBef>
                <a:spcPts val="0"/>
              </a:spcBef>
              <a:spcAft>
                <a:spcPts val="0"/>
              </a:spcAft>
              <a:buClr>
                <a:schemeClr val="dk1"/>
              </a:buClr>
              <a:buSzPct val="93181"/>
              <a:buFont typeface="Avenir"/>
              <a:buChar char="●"/>
            </a:pPr>
            <a:r>
              <a:rPr lang="en" sz="2200">
                <a:solidFill>
                  <a:schemeClr val="dk1"/>
                </a:solidFill>
              </a:rPr>
              <a:t>Data not in DRAM fetched from hard drive​</a:t>
            </a:r>
            <a:endParaRPr sz="2200">
              <a:solidFill>
                <a:schemeClr val="dk1"/>
              </a:solidFill>
            </a:endParaRPr>
          </a:p>
          <a:p>
            <a:pPr indent="-319405" lvl="0" marL="863600" rtl="0" algn="l">
              <a:spcBef>
                <a:spcPts val="0"/>
              </a:spcBef>
              <a:spcAft>
                <a:spcPts val="0"/>
              </a:spcAft>
              <a:buClr>
                <a:schemeClr val="dk1"/>
              </a:buClr>
              <a:buSzPct val="92857"/>
              <a:buFont typeface="Arial"/>
              <a:buChar char="●"/>
            </a:pPr>
            <a:r>
              <a:rPr b="1" lang="en" sz="2800">
                <a:solidFill>
                  <a:schemeClr val="dk1"/>
                </a:solidFill>
              </a:rPr>
              <a:t>Memory Protection</a:t>
            </a:r>
            <a:r>
              <a:rPr lang="en" sz="2800">
                <a:solidFill>
                  <a:schemeClr val="dk1"/>
                </a:solidFill>
              </a:rPr>
              <a:t>​</a:t>
            </a:r>
            <a:endParaRPr sz="2800">
              <a:solidFill>
                <a:schemeClr val="dk1"/>
              </a:solidFill>
            </a:endParaRPr>
          </a:p>
          <a:p>
            <a:pPr indent="-300196" lvl="0" marL="1320800" rtl="0" algn="l">
              <a:spcBef>
                <a:spcPts val="0"/>
              </a:spcBef>
              <a:spcAft>
                <a:spcPts val="0"/>
              </a:spcAft>
              <a:buClr>
                <a:schemeClr val="dk1"/>
              </a:buClr>
              <a:buSzPct val="93181"/>
              <a:buFont typeface="Avenir"/>
              <a:buChar char="●"/>
            </a:pPr>
            <a:r>
              <a:rPr lang="en" sz="2200">
                <a:solidFill>
                  <a:schemeClr val="dk1"/>
                </a:solidFill>
              </a:rPr>
              <a:t>Each program has own virtual to physical mapping​</a:t>
            </a:r>
            <a:endParaRPr sz="2200">
              <a:solidFill>
                <a:schemeClr val="dk1"/>
              </a:solidFill>
            </a:endParaRPr>
          </a:p>
          <a:p>
            <a:pPr indent="-300196" lvl="0" marL="1320800" rtl="0" algn="l">
              <a:spcBef>
                <a:spcPts val="0"/>
              </a:spcBef>
              <a:spcAft>
                <a:spcPts val="0"/>
              </a:spcAft>
              <a:buClr>
                <a:schemeClr val="dk1"/>
              </a:buClr>
              <a:buSzPct val="93181"/>
              <a:buFont typeface="Avenir"/>
              <a:buChar char="●"/>
            </a:pPr>
            <a:r>
              <a:rPr lang="en" sz="2200">
                <a:solidFill>
                  <a:schemeClr val="dk1"/>
                </a:solidFill>
              </a:rPr>
              <a:t>Two programs can use same virtual address for different data​</a:t>
            </a:r>
            <a:endParaRPr sz="2200">
              <a:solidFill>
                <a:schemeClr val="dk1"/>
              </a:solidFill>
            </a:endParaRPr>
          </a:p>
          <a:p>
            <a:pPr indent="-300196" lvl="0" marL="1320800" rtl="0" algn="l">
              <a:spcBef>
                <a:spcPts val="0"/>
              </a:spcBef>
              <a:spcAft>
                <a:spcPts val="0"/>
              </a:spcAft>
              <a:buClr>
                <a:schemeClr val="dk1"/>
              </a:buClr>
              <a:buSzPct val="93181"/>
              <a:buFont typeface="Avenir"/>
              <a:buChar char="●"/>
            </a:pPr>
            <a:r>
              <a:rPr lang="en" sz="2200">
                <a:solidFill>
                  <a:schemeClr val="dk1"/>
                </a:solidFill>
              </a:rPr>
              <a:t>Programs don’t need to be aware others are running​</a:t>
            </a:r>
            <a:endParaRPr sz="2200">
              <a:solidFill>
                <a:schemeClr val="dk1"/>
              </a:solidFill>
            </a:endParaRPr>
          </a:p>
          <a:p>
            <a:pPr indent="-300196" lvl="0" marL="1320800" rtl="0" algn="l">
              <a:spcBef>
                <a:spcPts val="0"/>
              </a:spcBef>
              <a:spcAft>
                <a:spcPts val="0"/>
              </a:spcAft>
              <a:buClr>
                <a:schemeClr val="dk1"/>
              </a:buClr>
              <a:buSzPct val="93181"/>
              <a:buFont typeface="Avenir"/>
              <a:buChar char="●"/>
            </a:pPr>
            <a:r>
              <a:rPr lang="en" sz="2200">
                <a:solidFill>
                  <a:schemeClr val="dk1"/>
                </a:solidFill>
              </a:rPr>
              <a:t>One program (or virus) can’t corrupt memory used by another</a:t>
            </a:r>
            <a:endParaRPr/>
          </a:p>
        </p:txBody>
      </p:sp>
      <p:sp>
        <p:nvSpPr>
          <p:cNvPr id="642" name="Google Shape;642;p85"/>
          <p:cNvSpPr/>
          <p:nvPr/>
        </p:nvSpPr>
        <p:spPr>
          <a:xfrm>
            <a:off x="2542300" y="1152475"/>
            <a:ext cx="757800" cy="405300"/>
          </a:xfrm>
          <a:prstGeom prst="wedgeEllipseCallout">
            <a:avLst>
              <a:gd fmla="val 236765" name="adj1"/>
              <a:gd fmla="val -104105" name="adj2"/>
            </a:avLst>
          </a:prstGeom>
          <a:no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643" name="Google Shape;643;p85"/>
          <p:cNvSpPr txBox="1"/>
          <p:nvPr/>
        </p:nvSpPr>
        <p:spPr>
          <a:xfrm>
            <a:off x="4658700" y="304675"/>
            <a:ext cx="33294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latin typeface="Times New Roman"/>
                <a:ea typeface="Times New Roman"/>
                <a:cs typeface="Times New Roman"/>
                <a:sym typeface="Times New Roman"/>
              </a:rPr>
              <a:t>These numbers are just examples!!!</a:t>
            </a:r>
            <a:endParaRPr b="1">
              <a:solidFill>
                <a:srgbClr val="CC0000"/>
              </a:solidFill>
              <a:latin typeface="Times New Roman"/>
              <a:ea typeface="Times New Roman"/>
              <a:cs typeface="Times New Roman"/>
              <a:sym typeface="Times New Roman"/>
            </a:endParaRPr>
          </a:p>
        </p:txBody>
      </p:sp>
      <p:sp>
        <p:nvSpPr>
          <p:cNvPr id="644" name="Google Shape;644;p85"/>
          <p:cNvSpPr/>
          <p:nvPr/>
        </p:nvSpPr>
        <p:spPr>
          <a:xfrm>
            <a:off x="7893750" y="1050525"/>
            <a:ext cx="620400" cy="507300"/>
          </a:xfrm>
          <a:prstGeom prst="wedgeEllipseCallout">
            <a:avLst>
              <a:gd fmla="val -102897" name="adj1"/>
              <a:gd fmla="val -119397" name="adj2"/>
            </a:avLst>
          </a:prstGeom>
          <a:no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typical memory hierarchy</a:t>
            </a:r>
            <a:endParaRPr/>
          </a:p>
        </p:txBody>
      </p:sp>
      <p:sp>
        <p:nvSpPr>
          <p:cNvPr id="203" name="Google Shape;20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Clr>
                <a:schemeClr val="dk1"/>
              </a:buClr>
              <a:buSzPts val="1100"/>
              <a:buFont typeface="Arial"/>
              <a:buNone/>
            </a:pPr>
            <a:r>
              <a:rPr lang="en"/>
              <a:t>The hard drive provides an illusion of more capacity than actually exists in the main memory. It is thus called virtual memory.</a:t>
            </a:r>
            <a:endParaRPr/>
          </a:p>
        </p:txBody>
      </p:sp>
      <p:pic>
        <p:nvPicPr>
          <p:cNvPr id="204" name="Google Shape;204;p23"/>
          <p:cNvPicPr preferRelativeResize="0"/>
          <p:nvPr/>
        </p:nvPicPr>
        <p:blipFill>
          <a:blip r:embed="rId3">
            <a:alphaModFix/>
          </a:blip>
          <a:stretch>
            <a:fillRect/>
          </a:stretch>
        </p:blipFill>
        <p:spPr>
          <a:xfrm>
            <a:off x="991725" y="2447500"/>
            <a:ext cx="6878400" cy="19043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Cache/Virtual Memory Analogues​</a:t>
            </a:r>
            <a:endParaRPr/>
          </a:p>
        </p:txBody>
      </p:sp>
      <p:pic>
        <p:nvPicPr>
          <p:cNvPr id="650" name="Google Shape;650;p86"/>
          <p:cNvPicPr preferRelativeResize="0"/>
          <p:nvPr/>
        </p:nvPicPr>
        <p:blipFill>
          <a:blip r:embed="rId3">
            <a:alphaModFix/>
          </a:blip>
          <a:stretch>
            <a:fillRect/>
          </a:stretch>
        </p:blipFill>
        <p:spPr>
          <a:xfrm>
            <a:off x="1390627" y="1152475"/>
            <a:ext cx="6635926" cy="38069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Memory Definitions​</a:t>
            </a:r>
            <a:endParaRPr/>
          </a:p>
        </p:txBody>
      </p:sp>
      <p:sp>
        <p:nvSpPr>
          <p:cNvPr id="656" name="Google Shape;656;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390525" lvl="0" marL="863600" rtl="0" algn="l">
              <a:spcBef>
                <a:spcPts val="0"/>
              </a:spcBef>
              <a:spcAft>
                <a:spcPts val="0"/>
              </a:spcAft>
              <a:buClr>
                <a:schemeClr val="dk1"/>
              </a:buClr>
              <a:buSzPct val="93750"/>
              <a:buFont typeface="Arial"/>
              <a:buChar char="●"/>
            </a:pPr>
            <a:r>
              <a:rPr b="1" lang="en" sz="3200">
                <a:solidFill>
                  <a:schemeClr val="dk1"/>
                </a:solidFill>
              </a:rPr>
              <a:t>Page size:</a:t>
            </a:r>
            <a:r>
              <a:rPr lang="en" sz="3200">
                <a:solidFill>
                  <a:schemeClr val="dk1"/>
                </a:solidFill>
              </a:rPr>
              <a:t> amount of memory transferred from hard disk to DRAM at once​</a:t>
            </a:r>
            <a:endParaRPr sz="3200">
              <a:solidFill>
                <a:schemeClr val="dk1"/>
              </a:solidFill>
            </a:endParaRPr>
          </a:p>
          <a:p>
            <a:pPr indent="-390525" lvl="0" marL="863600" rtl="0" algn="l">
              <a:spcBef>
                <a:spcPts val="0"/>
              </a:spcBef>
              <a:spcAft>
                <a:spcPts val="0"/>
              </a:spcAft>
              <a:buClr>
                <a:schemeClr val="dk1"/>
              </a:buClr>
              <a:buSzPct val="93750"/>
              <a:buFont typeface="Arial"/>
              <a:buChar char="●"/>
            </a:pPr>
            <a:r>
              <a:rPr b="1" lang="en" sz="3200">
                <a:solidFill>
                  <a:schemeClr val="dk1"/>
                </a:solidFill>
              </a:rPr>
              <a:t>Address translation:</a:t>
            </a:r>
            <a:r>
              <a:rPr lang="en" sz="3200">
                <a:solidFill>
                  <a:schemeClr val="dk1"/>
                </a:solidFill>
              </a:rPr>
              <a:t> determining physical address from virtual address​</a:t>
            </a:r>
            <a:endParaRPr sz="3200">
              <a:solidFill>
                <a:schemeClr val="dk1"/>
              </a:solidFill>
            </a:endParaRPr>
          </a:p>
          <a:p>
            <a:pPr indent="-390525" lvl="0" marL="863600" rtl="0" algn="l">
              <a:spcBef>
                <a:spcPts val="0"/>
              </a:spcBef>
              <a:spcAft>
                <a:spcPts val="0"/>
              </a:spcAft>
              <a:buClr>
                <a:schemeClr val="dk1"/>
              </a:buClr>
              <a:buSzPct val="93750"/>
              <a:buFont typeface="Arial"/>
              <a:buChar char="●"/>
            </a:pPr>
            <a:r>
              <a:rPr b="1" lang="en" sz="3200">
                <a:solidFill>
                  <a:schemeClr val="dk1"/>
                </a:solidFill>
              </a:rPr>
              <a:t>Page table:</a:t>
            </a:r>
            <a:r>
              <a:rPr lang="en" sz="3200">
                <a:solidFill>
                  <a:schemeClr val="dk1"/>
                </a:solidFill>
              </a:rPr>
              <a:t> lookup table used to translate virtual addresses to physical addresses​</a:t>
            </a:r>
            <a:endParaRPr sz="32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&amp; Physical Addresses​</a:t>
            </a:r>
            <a:endParaRPr/>
          </a:p>
        </p:txBody>
      </p:sp>
      <p:sp>
        <p:nvSpPr>
          <p:cNvPr id="662" name="Google Shape;662;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93700" lvl="0" marL="406400" rtl="0" algn="l">
              <a:spcBef>
                <a:spcPts val="0"/>
              </a:spcBef>
              <a:spcAft>
                <a:spcPts val="0"/>
              </a:spcAft>
              <a:buClr>
                <a:schemeClr val="dk1"/>
              </a:buClr>
              <a:buSzPts val="1100"/>
              <a:buFont typeface="Arial"/>
              <a:buNone/>
            </a:pPr>
            <a:r>
              <a:rPr b="1" lang="en" sz="2400">
                <a:solidFill>
                  <a:srgbClr val="0070C0"/>
                </a:solidFill>
              </a:rPr>
              <a:t>Most accesses hit in physical memory</a:t>
            </a:r>
            <a:r>
              <a:rPr lang="en" sz="2400">
                <a:solidFill>
                  <a:srgbClr val="0070C0"/>
                </a:solidFill>
              </a:rPr>
              <a:t>​</a:t>
            </a:r>
            <a:endParaRPr sz="2400">
              <a:solidFill>
                <a:srgbClr val="0070C0"/>
              </a:solidFill>
            </a:endParaRPr>
          </a:p>
          <a:p>
            <a:pPr indent="-393700" lvl="0" marL="406400" rtl="0" algn="l">
              <a:spcBef>
                <a:spcPts val="0"/>
              </a:spcBef>
              <a:spcAft>
                <a:spcPts val="0"/>
              </a:spcAft>
              <a:buNone/>
            </a:pPr>
            <a:r>
              <a:rPr b="1" lang="en" sz="2400">
                <a:solidFill>
                  <a:srgbClr val="0070C0"/>
                </a:solidFill>
              </a:rPr>
              <a:t>But programs have the large capacity of virtual memory</a:t>
            </a:r>
            <a:r>
              <a:rPr lang="en" sz="2400">
                <a:solidFill>
                  <a:srgbClr val="0070C0"/>
                </a:solidFill>
              </a:rPr>
              <a:t>​</a:t>
            </a:r>
            <a:endParaRPr/>
          </a:p>
        </p:txBody>
      </p:sp>
      <p:pic>
        <p:nvPicPr>
          <p:cNvPr id="663" name="Google Shape;663;p88"/>
          <p:cNvPicPr preferRelativeResize="0"/>
          <p:nvPr/>
        </p:nvPicPr>
        <p:blipFill>
          <a:blip r:embed="rId3">
            <a:alphaModFix/>
          </a:blip>
          <a:stretch>
            <a:fillRect/>
          </a:stretch>
        </p:blipFill>
        <p:spPr>
          <a:xfrm>
            <a:off x="1539300" y="2157600"/>
            <a:ext cx="6531074" cy="2715800"/>
          </a:xfrm>
          <a:prstGeom prst="rect">
            <a:avLst/>
          </a:prstGeom>
          <a:noFill/>
          <a:ln>
            <a:noFill/>
          </a:ln>
        </p:spPr>
      </p:pic>
      <p:sp>
        <p:nvSpPr>
          <p:cNvPr id="664" name="Google Shape;664;p88"/>
          <p:cNvSpPr txBox="1"/>
          <p:nvPr/>
        </p:nvSpPr>
        <p:spPr>
          <a:xfrm>
            <a:off x="1185950" y="4383075"/>
            <a:ext cx="33654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00000"/>
                </a:solidFill>
                <a:latin typeface="Times New Roman"/>
                <a:ea typeface="Times New Roman"/>
                <a:cs typeface="Times New Roman"/>
                <a:sym typeface="Times New Roman"/>
              </a:rPr>
              <a:t>A virtual memory that is larger than physical memory.</a:t>
            </a:r>
            <a:endParaRPr>
              <a:solidFill>
                <a:srgbClr val="C00000"/>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Address Translation​</a:t>
            </a:r>
            <a:endParaRPr/>
          </a:p>
        </p:txBody>
      </p:sp>
      <p:pic>
        <p:nvPicPr>
          <p:cNvPr id="670" name="Google Shape;670;p89"/>
          <p:cNvPicPr preferRelativeResize="0"/>
          <p:nvPr/>
        </p:nvPicPr>
        <p:blipFill>
          <a:blip r:embed="rId3">
            <a:alphaModFix/>
          </a:blip>
          <a:stretch>
            <a:fillRect/>
          </a:stretch>
        </p:blipFill>
        <p:spPr>
          <a:xfrm>
            <a:off x="4704837" y="1944325"/>
            <a:ext cx="4127474" cy="2797049"/>
          </a:xfrm>
          <a:prstGeom prst="rect">
            <a:avLst/>
          </a:prstGeom>
          <a:noFill/>
          <a:ln>
            <a:noFill/>
          </a:ln>
        </p:spPr>
      </p:pic>
      <p:sp>
        <p:nvSpPr>
          <p:cNvPr id="671" name="Google Shape;671;p89"/>
          <p:cNvSpPr txBox="1"/>
          <p:nvPr/>
        </p:nvSpPr>
        <p:spPr>
          <a:xfrm>
            <a:off x="216075" y="1111575"/>
            <a:ext cx="8431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 The process of determining the physical address from the virtual address is called </a:t>
            </a:r>
            <a:r>
              <a:rPr b="1" lang="en" sz="1800">
                <a:solidFill>
                  <a:srgbClr val="FF0000"/>
                </a:solidFill>
                <a:latin typeface="Times New Roman"/>
                <a:ea typeface="Times New Roman"/>
                <a:cs typeface="Times New Roman"/>
                <a:sym typeface="Times New Roman"/>
              </a:rPr>
              <a:t>address translation</a:t>
            </a:r>
            <a:r>
              <a:rPr lang="en" sz="1800">
                <a:solidFill>
                  <a:srgbClr val="FF0000"/>
                </a:solidFill>
                <a:latin typeface="Times New Roman"/>
                <a:ea typeface="Times New Roman"/>
                <a:cs typeface="Times New Roman"/>
                <a:sym typeface="Times New Roman"/>
              </a:rPr>
              <a:t>.</a:t>
            </a:r>
            <a:endParaRPr sz="1800">
              <a:solidFill>
                <a:srgbClr val="FF0000"/>
              </a:solidFill>
              <a:latin typeface="Times New Roman"/>
              <a:ea typeface="Times New Roman"/>
              <a:cs typeface="Times New Roman"/>
              <a:sym typeface="Times New Roman"/>
            </a:endParaRPr>
          </a:p>
        </p:txBody>
      </p:sp>
      <p:sp>
        <p:nvSpPr>
          <p:cNvPr id="672" name="Google Shape;672;p89"/>
          <p:cNvSpPr txBox="1"/>
          <p:nvPr/>
        </p:nvSpPr>
        <p:spPr>
          <a:xfrm>
            <a:off x="638700" y="1935225"/>
            <a:ext cx="2528400" cy="21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If the processor attempts to access a virtual address that is not in physical memory, a </a:t>
            </a:r>
            <a:r>
              <a:rPr lang="en">
                <a:solidFill>
                  <a:srgbClr val="0000FF"/>
                </a:solidFill>
                <a:latin typeface="Avenir"/>
                <a:ea typeface="Avenir"/>
                <a:cs typeface="Avenir"/>
                <a:sym typeface="Avenir"/>
              </a:rPr>
              <a:t>page fault</a:t>
            </a:r>
            <a:r>
              <a:rPr lang="en">
                <a:latin typeface="Avenir"/>
                <a:ea typeface="Avenir"/>
                <a:cs typeface="Avenir"/>
                <a:sym typeface="Avenir"/>
              </a:rPr>
              <a:t> occurs, and the operating system loads the page from the hard drive into physical memory.</a:t>
            </a:r>
            <a:endParaRPr>
              <a:latin typeface="Avenir"/>
              <a:ea typeface="Avenir"/>
              <a:cs typeface="Avenir"/>
              <a:sym typeface="Avenir"/>
            </a:endParaRPr>
          </a:p>
        </p:txBody>
      </p:sp>
      <p:sp>
        <p:nvSpPr>
          <p:cNvPr id="673" name="Google Shape;673;p89"/>
          <p:cNvSpPr txBox="1"/>
          <p:nvPr/>
        </p:nvSpPr>
        <p:spPr>
          <a:xfrm>
            <a:off x="673975" y="3704975"/>
            <a:ext cx="4515600" cy="10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To avoid page faults caused by conflicts, any virtual page can map to any physical page. In other words, physical memory behaves as a fully associative cache for virtual memory.</a:t>
            </a:r>
            <a:endParaRPr>
              <a:solidFill>
                <a:srgbClr val="0000FF"/>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Mapping virtual address to physical address</a:t>
            </a:r>
            <a:endParaRPr/>
          </a:p>
        </p:txBody>
      </p:sp>
      <p:sp>
        <p:nvSpPr>
          <p:cNvPr id="679" name="Google Shape;679;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Each physical page would need a comparator to check the most significant virtual address bits against a tag to determine whether the virtual page maps to that physical page.</a:t>
            </a:r>
            <a:endParaRPr sz="1900"/>
          </a:p>
          <a:p>
            <a:pPr indent="0" lvl="0" marL="0" rtl="0" algn="l">
              <a:spcBef>
                <a:spcPts val="1000"/>
              </a:spcBef>
              <a:spcAft>
                <a:spcPts val="0"/>
              </a:spcAft>
              <a:buNone/>
            </a:pPr>
            <a:r>
              <a:t/>
            </a:r>
            <a:endParaRPr sz="1900"/>
          </a:p>
          <a:p>
            <a:pPr indent="0" lvl="0" marL="0" rtl="0" algn="l">
              <a:spcBef>
                <a:spcPts val="1000"/>
              </a:spcBef>
              <a:spcAft>
                <a:spcPts val="1000"/>
              </a:spcAft>
              <a:buNone/>
            </a:pPr>
            <a:r>
              <a:rPr lang="en" sz="1900"/>
              <a:t>But this is very expensive and may require millions of comparators.</a:t>
            </a:r>
            <a:endParaRPr sz="19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Page Table</a:t>
            </a:r>
            <a:endParaRPr/>
          </a:p>
        </p:txBody>
      </p:sp>
      <p:sp>
        <p:nvSpPr>
          <p:cNvPr id="685" name="Google Shape;685;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51948" lvl="0" marL="457200" rtl="0" algn="l">
              <a:spcBef>
                <a:spcPts val="0"/>
              </a:spcBef>
              <a:spcAft>
                <a:spcPts val="0"/>
              </a:spcAft>
              <a:buClr>
                <a:schemeClr val="dk1"/>
              </a:buClr>
              <a:buSzPct val="100000"/>
              <a:buChar char="●"/>
            </a:pPr>
            <a:r>
              <a:rPr lang="en">
                <a:solidFill>
                  <a:schemeClr val="dk1"/>
                </a:solidFill>
              </a:rPr>
              <a:t>In practical implementation,  the virtual memory system uses a page table to perform address translation. </a:t>
            </a:r>
            <a:endParaRPr>
              <a:solidFill>
                <a:schemeClr val="dk1"/>
              </a:solidFill>
            </a:endParaRPr>
          </a:p>
          <a:p>
            <a:pPr indent="-351948" lvl="0" marL="457200" rtl="0" algn="l">
              <a:spcBef>
                <a:spcPts val="1000"/>
              </a:spcBef>
              <a:spcAft>
                <a:spcPts val="0"/>
              </a:spcAft>
              <a:buClr>
                <a:schemeClr val="dk1"/>
              </a:buClr>
              <a:buSzPct val="100000"/>
              <a:buChar char="●"/>
            </a:pPr>
            <a:r>
              <a:rPr lang="en">
                <a:solidFill>
                  <a:schemeClr val="dk1"/>
                </a:solidFill>
              </a:rPr>
              <a:t>A page table contains an entry for each virtual page, indicating its location in physical memory or that it is on the hard drive. </a:t>
            </a:r>
            <a:endParaRPr>
              <a:solidFill>
                <a:schemeClr val="dk1"/>
              </a:solidFill>
            </a:endParaRPr>
          </a:p>
          <a:p>
            <a:pPr indent="-351948" lvl="0" marL="457200" rtl="0" algn="l">
              <a:spcBef>
                <a:spcPts val="1000"/>
              </a:spcBef>
              <a:spcAft>
                <a:spcPts val="0"/>
              </a:spcAft>
              <a:buClr>
                <a:schemeClr val="dk1"/>
              </a:buClr>
              <a:buSzPct val="100000"/>
              <a:buChar char="●"/>
            </a:pPr>
            <a:r>
              <a:rPr lang="en">
                <a:solidFill>
                  <a:schemeClr val="dk1"/>
                </a:solidFill>
              </a:rPr>
              <a:t>Each load or store instruction requires a page table access followed by a physical memory access. </a:t>
            </a:r>
            <a:endParaRPr>
              <a:solidFill>
                <a:schemeClr val="dk1"/>
              </a:solidFill>
            </a:endParaRPr>
          </a:p>
          <a:p>
            <a:pPr indent="-351948" lvl="0" marL="457200" rtl="0" algn="l">
              <a:spcBef>
                <a:spcPts val="1000"/>
              </a:spcBef>
              <a:spcAft>
                <a:spcPts val="1000"/>
              </a:spcAft>
              <a:buClr>
                <a:schemeClr val="dk1"/>
              </a:buClr>
              <a:buSzPct val="100000"/>
              <a:buChar char="●"/>
            </a:pPr>
            <a:r>
              <a:rPr lang="en">
                <a:solidFill>
                  <a:schemeClr val="dk1"/>
                </a:solidFill>
              </a:rPr>
              <a:t>The page table access translates the virtual address used by the program to a physical address. The physical address is then used to actually read or write the data.</a:t>
            </a:r>
            <a:endParaRPr>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Translation Lookaside Buffer</a:t>
            </a:r>
            <a:endParaRPr/>
          </a:p>
        </p:txBody>
      </p:sp>
      <p:sp>
        <p:nvSpPr>
          <p:cNvPr id="691" name="Google Shape;691;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But page table is also large – they are located in physical memory.</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Each load or store involves two physical memory accesses: a page table access, and a data access.</a:t>
            </a:r>
            <a:endParaRPr/>
          </a:p>
          <a:p>
            <a:pPr indent="0" lvl="0" marL="0" rtl="0" algn="l">
              <a:spcBef>
                <a:spcPts val="1000"/>
              </a:spcBef>
              <a:spcAft>
                <a:spcPts val="1000"/>
              </a:spcAft>
              <a:buNone/>
            </a:pPr>
            <a:r>
              <a:rPr lang="en"/>
              <a:t>To speed up address translation, a translation lookaside buffer (TLB) caches the most commonly used page table entries.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Address Translation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94"/>
          <p:cNvPicPr preferRelativeResize="0"/>
          <p:nvPr/>
        </p:nvPicPr>
        <p:blipFill>
          <a:blip r:embed="rId3">
            <a:alphaModFix/>
          </a:blip>
          <a:stretch>
            <a:fillRect/>
          </a:stretch>
        </p:blipFill>
        <p:spPr>
          <a:xfrm>
            <a:off x="1930050" y="1612275"/>
            <a:ext cx="5529025" cy="3302924"/>
          </a:xfrm>
          <a:prstGeom prst="rect">
            <a:avLst/>
          </a:prstGeom>
          <a:noFill/>
          <a:ln>
            <a:noFill/>
          </a:ln>
        </p:spPr>
      </p:pic>
      <p:sp>
        <p:nvSpPr>
          <p:cNvPr id="702" name="Google Shape;702;p9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Memory Example​</a:t>
            </a:r>
            <a:endParaRPr/>
          </a:p>
        </p:txBody>
      </p:sp>
      <p:sp>
        <p:nvSpPr>
          <p:cNvPr id="703" name="Google Shape;703;p94"/>
          <p:cNvSpPr txBox="1"/>
          <p:nvPr>
            <p:ph idx="1" type="body"/>
          </p:nvPr>
        </p:nvSpPr>
        <p:spPr>
          <a:xfrm>
            <a:off x="0" y="823900"/>
            <a:ext cx="8520600" cy="3416400"/>
          </a:xfrm>
          <a:prstGeom prst="rect">
            <a:avLst/>
          </a:prstGeom>
        </p:spPr>
        <p:txBody>
          <a:bodyPr anchorCtr="0" anchor="t" bIns="91425" lIns="91425" spcFirstLastPara="1" rIns="91425" wrap="square" tIns="91425">
            <a:normAutofit/>
          </a:bodyPr>
          <a:lstStyle/>
          <a:p>
            <a:pPr indent="-371475" lvl="0" marL="863600" rtl="0" algn="l">
              <a:spcBef>
                <a:spcPts val="0"/>
              </a:spcBef>
              <a:spcAft>
                <a:spcPts val="0"/>
              </a:spcAft>
              <a:buClr>
                <a:schemeClr val="dk1"/>
              </a:buClr>
              <a:buSzPts val="2250"/>
              <a:buFont typeface="Arial"/>
              <a:buChar char="●"/>
            </a:pPr>
            <a:r>
              <a:rPr b="1" lang="en" sz="2400">
                <a:solidFill>
                  <a:srgbClr val="0070C0"/>
                </a:solidFill>
              </a:rPr>
              <a:t>19-bit virtual page numbers</a:t>
            </a:r>
            <a:r>
              <a:rPr lang="en" sz="2400">
                <a:solidFill>
                  <a:srgbClr val="0070C0"/>
                </a:solidFill>
              </a:rPr>
              <a:t>​</a:t>
            </a:r>
            <a:endParaRPr sz="2400">
              <a:solidFill>
                <a:srgbClr val="0070C0"/>
              </a:solidFill>
            </a:endParaRPr>
          </a:p>
          <a:p>
            <a:pPr indent="-371475" lvl="0" marL="863600" rtl="0" algn="l">
              <a:spcBef>
                <a:spcPts val="0"/>
              </a:spcBef>
              <a:spcAft>
                <a:spcPts val="0"/>
              </a:spcAft>
              <a:buClr>
                <a:schemeClr val="dk1"/>
              </a:buClr>
              <a:buSzPts val="2250"/>
              <a:buFont typeface="Arial"/>
              <a:buChar char="●"/>
            </a:pPr>
            <a:r>
              <a:rPr b="1" lang="en" sz="2400">
                <a:solidFill>
                  <a:srgbClr val="0070C0"/>
                </a:solidFill>
              </a:rPr>
              <a:t>15-bit physical page numbers</a:t>
            </a:r>
            <a:r>
              <a:rPr lang="en" sz="2400">
                <a:solidFill>
                  <a:srgbClr val="0070C0"/>
                </a:solidFill>
              </a:rPr>
              <a:t>​</a:t>
            </a:r>
            <a:endParaRPr sz="2400">
              <a:solidFill>
                <a:srgbClr val="0070C0"/>
              </a:solidFill>
            </a:endParaRPr>
          </a:p>
          <a:p>
            <a:pPr indent="0" lvl="0" marL="0" rtl="0" algn="l">
              <a:spcBef>
                <a:spcPts val="0"/>
              </a:spcBef>
              <a:spcAft>
                <a:spcPts val="10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Memory Example​</a:t>
            </a:r>
            <a:endParaRPr/>
          </a:p>
        </p:txBody>
      </p:sp>
      <p:sp>
        <p:nvSpPr>
          <p:cNvPr id="709" name="Google Shape;709;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6400" lvl="0" marL="863600" rtl="0" algn="l">
              <a:spcBef>
                <a:spcPts val="0"/>
              </a:spcBef>
              <a:spcAft>
                <a:spcPts val="0"/>
              </a:spcAft>
              <a:buClr>
                <a:schemeClr val="dk1"/>
              </a:buClr>
              <a:buSzPts val="2800"/>
              <a:buFont typeface="Arial"/>
              <a:buChar char="●"/>
            </a:pPr>
            <a:r>
              <a:rPr b="1" lang="en" sz="3000">
                <a:solidFill>
                  <a:srgbClr val="0070C0"/>
                </a:solidFill>
              </a:rPr>
              <a:t>System:</a:t>
            </a:r>
            <a:r>
              <a:rPr lang="en" sz="3000">
                <a:solidFill>
                  <a:srgbClr val="0070C0"/>
                </a:solidFill>
              </a:rPr>
              <a:t>​</a:t>
            </a:r>
            <a:endParaRPr sz="3000">
              <a:solidFill>
                <a:srgbClr val="0070C0"/>
              </a:solidFill>
            </a:endParaRPr>
          </a:p>
          <a:p>
            <a:pPr indent="-371475" lvl="0" marL="1320800" rtl="0" algn="l">
              <a:spcBef>
                <a:spcPts val="0"/>
              </a:spcBef>
              <a:spcAft>
                <a:spcPts val="0"/>
              </a:spcAft>
              <a:buClr>
                <a:schemeClr val="dk1"/>
              </a:buClr>
              <a:buSzPts val="2250"/>
              <a:buFont typeface="Arial"/>
              <a:buChar char="●"/>
            </a:pPr>
            <a:r>
              <a:rPr lang="en" sz="2400">
                <a:solidFill>
                  <a:schemeClr val="dk1"/>
                </a:solidFill>
              </a:rPr>
              <a:t>Virtual memory size: 2 GB = 2</a:t>
            </a:r>
            <a:r>
              <a:rPr b="1" baseline="30000" lang="en" sz="2400">
                <a:solidFill>
                  <a:srgbClr val="0070C0"/>
                </a:solidFill>
              </a:rPr>
              <a:t>31</a:t>
            </a:r>
            <a:r>
              <a:rPr lang="en" sz="2400">
                <a:solidFill>
                  <a:schemeClr val="dk1"/>
                </a:solidFill>
              </a:rPr>
              <a:t> bytes​</a:t>
            </a:r>
            <a:endParaRPr sz="2400">
              <a:solidFill>
                <a:schemeClr val="dk1"/>
              </a:solidFill>
            </a:endParaRPr>
          </a:p>
          <a:p>
            <a:pPr indent="-371475" lvl="0" marL="1320800" rtl="0" algn="l">
              <a:spcBef>
                <a:spcPts val="0"/>
              </a:spcBef>
              <a:spcAft>
                <a:spcPts val="0"/>
              </a:spcAft>
              <a:buClr>
                <a:schemeClr val="dk1"/>
              </a:buClr>
              <a:buSzPts val="2250"/>
              <a:buFont typeface="Arial"/>
              <a:buChar char="●"/>
            </a:pPr>
            <a:r>
              <a:rPr lang="en" sz="2400">
                <a:solidFill>
                  <a:schemeClr val="dk1"/>
                </a:solidFill>
              </a:rPr>
              <a:t>Physical memory size: 128 MB = 2</a:t>
            </a:r>
            <a:r>
              <a:rPr b="1" baseline="30000" lang="en" sz="2400">
                <a:solidFill>
                  <a:srgbClr val="0070C0"/>
                </a:solidFill>
              </a:rPr>
              <a:t>27</a:t>
            </a:r>
            <a:r>
              <a:rPr lang="en" sz="2400">
                <a:solidFill>
                  <a:schemeClr val="dk1"/>
                </a:solidFill>
              </a:rPr>
              <a:t> bytes​</a:t>
            </a:r>
            <a:endParaRPr sz="2400">
              <a:solidFill>
                <a:schemeClr val="dk1"/>
              </a:solidFill>
            </a:endParaRPr>
          </a:p>
          <a:p>
            <a:pPr indent="-371475" lvl="0" marL="1320800" rtl="0" algn="l">
              <a:spcBef>
                <a:spcPts val="0"/>
              </a:spcBef>
              <a:spcAft>
                <a:spcPts val="0"/>
              </a:spcAft>
              <a:buClr>
                <a:schemeClr val="dk1"/>
              </a:buClr>
              <a:buSzPts val="2250"/>
              <a:buFont typeface="Arial"/>
              <a:buChar char="●"/>
            </a:pPr>
            <a:r>
              <a:rPr lang="en" sz="2400">
                <a:solidFill>
                  <a:schemeClr val="dk1"/>
                </a:solidFill>
              </a:rPr>
              <a:t>Page size: 4 KB = 2</a:t>
            </a:r>
            <a:r>
              <a:rPr b="1" baseline="30000" lang="en" sz="2400">
                <a:solidFill>
                  <a:srgbClr val="0070C0"/>
                </a:solidFill>
              </a:rPr>
              <a:t>12</a:t>
            </a:r>
            <a:r>
              <a:rPr baseline="30000" lang="en" sz="2400">
                <a:solidFill>
                  <a:srgbClr val="4F81BD"/>
                </a:solidFill>
              </a:rPr>
              <a:t> </a:t>
            </a:r>
            <a:r>
              <a:rPr lang="en" sz="2400">
                <a:solidFill>
                  <a:schemeClr val="dk1"/>
                </a:solidFill>
              </a:rPr>
              <a:t>bytes​</a:t>
            </a:r>
            <a:endParaRPr sz="24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Locality​</a:t>
            </a:r>
            <a:endParaRPr/>
          </a:p>
        </p:txBody>
      </p:sp>
      <p:sp>
        <p:nvSpPr>
          <p:cNvPr id="210" name="Google Shape;21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34375"/>
              <a:buFont typeface="Arial"/>
              <a:buNone/>
            </a:pPr>
            <a:r>
              <a:rPr lang="en" sz="3200">
                <a:solidFill>
                  <a:schemeClr val="dk1"/>
                </a:solidFill>
              </a:rPr>
              <a:t>Exploit locality to make memory accesses fast​</a:t>
            </a:r>
            <a:endParaRPr sz="3200">
              <a:solidFill>
                <a:schemeClr val="dk1"/>
              </a:solidFill>
            </a:endParaRPr>
          </a:p>
          <a:p>
            <a:pPr indent="-327818" lvl="0" marL="787400" rtl="0" algn="l">
              <a:spcBef>
                <a:spcPts val="0"/>
              </a:spcBef>
              <a:spcAft>
                <a:spcPts val="0"/>
              </a:spcAft>
              <a:buClr>
                <a:schemeClr val="dk1"/>
              </a:buClr>
              <a:buSzPct val="78125"/>
              <a:buFont typeface="Arial"/>
              <a:buChar char="●"/>
            </a:pPr>
            <a:r>
              <a:rPr b="1" lang="en" sz="3200">
                <a:solidFill>
                  <a:srgbClr val="0070C0"/>
                </a:solidFill>
              </a:rPr>
              <a:t>Temporal Locality:</a:t>
            </a:r>
            <a:r>
              <a:rPr lang="en" sz="3200">
                <a:solidFill>
                  <a:srgbClr val="0070C0"/>
                </a:solidFill>
              </a:rPr>
              <a:t> ​</a:t>
            </a:r>
            <a:endParaRPr sz="3200">
              <a:solidFill>
                <a:srgbClr val="0070C0"/>
              </a:solidFill>
            </a:endParaRPr>
          </a:p>
          <a:p>
            <a:pPr indent="-309959" lvl="0" marL="1181100" rtl="0" algn="l">
              <a:spcBef>
                <a:spcPts val="0"/>
              </a:spcBef>
              <a:spcAft>
                <a:spcPts val="0"/>
              </a:spcAft>
              <a:buClr>
                <a:schemeClr val="dk1"/>
              </a:buClr>
              <a:buSzPct val="78846"/>
              <a:buFont typeface="Avenir"/>
              <a:buChar char="●"/>
            </a:pPr>
            <a:r>
              <a:rPr lang="en" sz="2600">
                <a:solidFill>
                  <a:schemeClr val="dk1"/>
                </a:solidFill>
              </a:rPr>
              <a:t>Locality in time​</a:t>
            </a:r>
            <a:endParaRPr sz="2600">
              <a:solidFill>
                <a:schemeClr val="dk1"/>
              </a:solidFill>
            </a:endParaRPr>
          </a:p>
          <a:p>
            <a:pPr indent="-309959" lvl="0" marL="1181100" rtl="0" algn="l">
              <a:spcBef>
                <a:spcPts val="0"/>
              </a:spcBef>
              <a:spcAft>
                <a:spcPts val="0"/>
              </a:spcAft>
              <a:buClr>
                <a:schemeClr val="dk1"/>
              </a:buClr>
              <a:buSzPct val="78846"/>
              <a:buFont typeface="Avenir"/>
              <a:buChar char="●"/>
            </a:pPr>
            <a:r>
              <a:rPr lang="en" sz="2600">
                <a:solidFill>
                  <a:schemeClr val="dk1"/>
                </a:solidFill>
              </a:rPr>
              <a:t>If data used recently, likely to use it again soon​</a:t>
            </a:r>
            <a:endParaRPr sz="2600">
              <a:solidFill>
                <a:schemeClr val="dk1"/>
              </a:solidFill>
            </a:endParaRPr>
          </a:p>
          <a:p>
            <a:pPr indent="-309959" lvl="0" marL="1181100" rtl="0" algn="l">
              <a:spcBef>
                <a:spcPts val="0"/>
              </a:spcBef>
              <a:spcAft>
                <a:spcPts val="0"/>
              </a:spcAft>
              <a:buClr>
                <a:schemeClr val="dk1"/>
              </a:buClr>
              <a:buSzPct val="78846"/>
              <a:buFont typeface="Arial"/>
              <a:buChar char="●"/>
            </a:pPr>
            <a:r>
              <a:rPr b="1" lang="en" sz="2600">
                <a:solidFill>
                  <a:schemeClr val="dk1"/>
                </a:solidFill>
              </a:rPr>
              <a:t>How to exploit:</a:t>
            </a:r>
            <a:r>
              <a:rPr lang="en" sz="2600">
                <a:solidFill>
                  <a:schemeClr val="dk1"/>
                </a:solidFill>
              </a:rPr>
              <a:t> keep recently accessed data in higher levels of memory hierarchy​</a:t>
            </a:r>
            <a:endParaRPr sz="2600">
              <a:solidFill>
                <a:schemeClr val="dk1"/>
              </a:solidFill>
            </a:endParaRPr>
          </a:p>
          <a:p>
            <a:pPr indent="-327818" lvl="0" marL="787400" rtl="0" algn="l">
              <a:spcBef>
                <a:spcPts val="0"/>
              </a:spcBef>
              <a:spcAft>
                <a:spcPts val="0"/>
              </a:spcAft>
              <a:buClr>
                <a:schemeClr val="dk1"/>
              </a:buClr>
              <a:buSzPct val="78125"/>
              <a:buFont typeface="Arial"/>
              <a:buChar char="●"/>
            </a:pPr>
            <a:r>
              <a:rPr b="1" lang="en" sz="3200">
                <a:solidFill>
                  <a:srgbClr val="0070C0"/>
                </a:solidFill>
              </a:rPr>
              <a:t>Spatial Locality:</a:t>
            </a:r>
            <a:r>
              <a:rPr lang="en" sz="3200">
                <a:solidFill>
                  <a:srgbClr val="0070C0"/>
                </a:solidFill>
              </a:rPr>
              <a:t> ​</a:t>
            </a:r>
            <a:endParaRPr sz="3200">
              <a:solidFill>
                <a:srgbClr val="0070C0"/>
              </a:solidFill>
            </a:endParaRPr>
          </a:p>
          <a:p>
            <a:pPr indent="-309959" lvl="0" marL="1181100" rtl="0" algn="l">
              <a:spcBef>
                <a:spcPts val="0"/>
              </a:spcBef>
              <a:spcAft>
                <a:spcPts val="0"/>
              </a:spcAft>
              <a:buClr>
                <a:schemeClr val="dk1"/>
              </a:buClr>
              <a:buSzPct val="78846"/>
              <a:buFont typeface="Avenir"/>
              <a:buChar char="●"/>
            </a:pPr>
            <a:r>
              <a:rPr lang="en" sz="2600">
                <a:solidFill>
                  <a:schemeClr val="dk1"/>
                </a:solidFill>
              </a:rPr>
              <a:t>Locality in space​</a:t>
            </a:r>
            <a:endParaRPr sz="2600">
              <a:solidFill>
                <a:schemeClr val="dk1"/>
              </a:solidFill>
            </a:endParaRPr>
          </a:p>
          <a:p>
            <a:pPr indent="-309959" lvl="0" marL="1181100" rtl="0" algn="l">
              <a:spcBef>
                <a:spcPts val="0"/>
              </a:spcBef>
              <a:spcAft>
                <a:spcPts val="0"/>
              </a:spcAft>
              <a:buClr>
                <a:schemeClr val="dk1"/>
              </a:buClr>
              <a:buSzPct val="78846"/>
              <a:buFont typeface="Avenir"/>
              <a:buChar char="●"/>
            </a:pPr>
            <a:r>
              <a:rPr lang="en" sz="2600">
                <a:solidFill>
                  <a:schemeClr val="dk1"/>
                </a:solidFill>
              </a:rPr>
              <a:t>If data used recently, likely to use nearby data soon​</a:t>
            </a:r>
            <a:endParaRPr sz="2600">
              <a:solidFill>
                <a:schemeClr val="dk1"/>
              </a:solidFill>
            </a:endParaRPr>
          </a:p>
          <a:p>
            <a:pPr indent="-309959" lvl="0" marL="1181100" rtl="0" algn="l">
              <a:spcBef>
                <a:spcPts val="0"/>
              </a:spcBef>
              <a:spcAft>
                <a:spcPts val="0"/>
              </a:spcAft>
              <a:buClr>
                <a:schemeClr val="dk1"/>
              </a:buClr>
              <a:buSzPct val="78846"/>
              <a:buFont typeface="Arial"/>
              <a:buChar char="●"/>
            </a:pPr>
            <a:r>
              <a:rPr b="1" lang="en" sz="2600">
                <a:solidFill>
                  <a:schemeClr val="dk1"/>
                </a:solidFill>
              </a:rPr>
              <a:t>How to exploit:</a:t>
            </a:r>
            <a:r>
              <a:rPr lang="en" sz="2600">
                <a:solidFill>
                  <a:schemeClr val="dk1"/>
                </a:solidFill>
              </a:rPr>
              <a:t> when access data, bring nearby data into higher levels of memory hierarchy too​</a:t>
            </a:r>
            <a:endParaRPr sz="26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Memory Example​</a:t>
            </a:r>
            <a:endParaRPr/>
          </a:p>
        </p:txBody>
      </p:sp>
      <p:sp>
        <p:nvSpPr>
          <p:cNvPr id="715" name="Google Shape;715;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06400" lvl="0" marL="863600" rtl="0" algn="l">
              <a:spcBef>
                <a:spcPts val="0"/>
              </a:spcBef>
              <a:spcAft>
                <a:spcPts val="0"/>
              </a:spcAft>
              <a:buClr>
                <a:schemeClr val="dk1"/>
              </a:buClr>
              <a:buSzPts val="2800"/>
              <a:buFont typeface="Arial"/>
              <a:buChar char="●"/>
            </a:pPr>
            <a:r>
              <a:rPr b="1" lang="en" sz="3000">
                <a:solidFill>
                  <a:srgbClr val="0070C0"/>
                </a:solidFill>
              </a:rPr>
              <a:t>Organization:</a:t>
            </a:r>
            <a:r>
              <a:rPr lang="en" sz="3000">
                <a:solidFill>
                  <a:srgbClr val="0070C0"/>
                </a:solidFill>
              </a:rPr>
              <a:t>​</a:t>
            </a:r>
            <a:endParaRPr sz="3000">
              <a:solidFill>
                <a:srgbClr val="0070C0"/>
              </a:solidFill>
            </a:endParaRPr>
          </a:p>
          <a:p>
            <a:pPr indent="-371475" lvl="0" marL="1320800" rtl="0" algn="l">
              <a:spcBef>
                <a:spcPts val="0"/>
              </a:spcBef>
              <a:spcAft>
                <a:spcPts val="0"/>
              </a:spcAft>
              <a:buClr>
                <a:schemeClr val="dk1"/>
              </a:buClr>
              <a:buSzPts val="2250"/>
              <a:buFont typeface="Arial"/>
              <a:buChar char="●"/>
            </a:pPr>
            <a:r>
              <a:rPr lang="en" sz="2400">
                <a:solidFill>
                  <a:schemeClr val="dk1"/>
                </a:solidFill>
              </a:rPr>
              <a:t>Virtual address: </a:t>
            </a:r>
            <a:r>
              <a:rPr b="1" lang="en" sz="2400">
                <a:solidFill>
                  <a:srgbClr val="0070C0"/>
                </a:solidFill>
              </a:rPr>
              <a:t>31</a:t>
            </a:r>
            <a:r>
              <a:rPr lang="en" sz="2400">
                <a:solidFill>
                  <a:srgbClr val="4F81BD"/>
                </a:solidFill>
              </a:rPr>
              <a:t> </a:t>
            </a:r>
            <a:r>
              <a:rPr lang="en" sz="2400">
                <a:solidFill>
                  <a:schemeClr val="dk1"/>
                </a:solidFill>
              </a:rPr>
              <a:t>bits​</a:t>
            </a:r>
            <a:endParaRPr sz="2400">
              <a:solidFill>
                <a:schemeClr val="dk1"/>
              </a:solidFill>
            </a:endParaRPr>
          </a:p>
          <a:p>
            <a:pPr indent="-371475" lvl="0" marL="1320800" rtl="0" algn="l">
              <a:spcBef>
                <a:spcPts val="0"/>
              </a:spcBef>
              <a:spcAft>
                <a:spcPts val="0"/>
              </a:spcAft>
              <a:buClr>
                <a:schemeClr val="dk1"/>
              </a:buClr>
              <a:buSzPts val="2250"/>
              <a:buFont typeface="Arial"/>
              <a:buChar char="●"/>
            </a:pPr>
            <a:r>
              <a:rPr lang="en" sz="2400">
                <a:solidFill>
                  <a:schemeClr val="dk1"/>
                </a:solidFill>
              </a:rPr>
              <a:t>Physical address: </a:t>
            </a:r>
            <a:r>
              <a:rPr b="1" lang="en" sz="2400">
                <a:solidFill>
                  <a:srgbClr val="0070C0"/>
                </a:solidFill>
              </a:rPr>
              <a:t>27</a:t>
            </a:r>
            <a:r>
              <a:rPr lang="en" sz="2400">
                <a:solidFill>
                  <a:schemeClr val="dk1"/>
                </a:solidFill>
              </a:rPr>
              <a:t> bits​</a:t>
            </a:r>
            <a:endParaRPr sz="2400">
              <a:solidFill>
                <a:schemeClr val="dk1"/>
              </a:solidFill>
            </a:endParaRPr>
          </a:p>
          <a:p>
            <a:pPr indent="-371475" lvl="0" marL="1320800" rtl="0" algn="l">
              <a:spcBef>
                <a:spcPts val="0"/>
              </a:spcBef>
              <a:spcAft>
                <a:spcPts val="0"/>
              </a:spcAft>
              <a:buClr>
                <a:schemeClr val="dk1"/>
              </a:buClr>
              <a:buSzPts val="2250"/>
              <a:buFont typeface="Arial"/>
              <a:buChar char="●"/>
            </a:pPr>
            <a:r>
              <a:rPr lang="en" sz="2400">
                <a:solidFill>
                  <a:schemeClr val="dk1"/>
                </a:solidFill>
              </a:rPr>
              <a:t>Page offset:</a:t>
            </a:r>
            <a:r>
              <a:rPr lang="en" sz="2400">
                <a:solidFill>
                  <a:srgbClr val="0070C0"/>
                </a:solidFill>
              </a:rPr>
              <a:t> </a:t>
            </a:r>
            <a:r>
              <a:rPr b="1" lang="en" sz="2400">
                <a:solidFill>
                  <a:srgbClr val="0070C0"/>
                </a:solidFill>
              </a:rPr>
              <a:t>12</a:t>
            </a:r>
            <a:r>
              <a:rPr lang="en" sz="2400">
                <a:solidFill>
                  <a:srgbClr val="0070C0"/>
                </a:solidFill>
              </a:rPr>
              <a:t> </a:t>
            </a:r>
            <a:r>
              <a:rPr lang="en" sz="2400">
                <a:solidFill>
                  <a:schemeClr val="dk1"/>
                </a:solidFill>
              </a:rPr>
              <a:t>bits​</a:t>
            </a:r>
            <a:endParaRPr sz="2400">
              <a:solidFill>
                <a:schemeClr val="dk1"/>
              </a:solidFill>
            </a:endParaRPr>
          </a:p>
          <a:p>
            <a:pPr indent="-371475" lvl="0" marL="1320800" rtl="0" algn="l">
              <a:spcBef>
                <a:spcPts val="0"/>
              </a:spcBef>
              <a:spcAft>
                <a:spcPts val="0"/>
              </a:spcAft>
              <a:buClr>
                <a:schemeClr val="dk1"/>
              </a:buClr>
              <a:buSzPts val="2250"/>
              <a:buFont typeface="Arial"/>
              <a:buChar char="●"/>
            </a:pPr>
            <a:r>
              <a:rPr lang="en" sz="2400">
                <a:solidFill>
                  <a:schemeClr val="dk1"/>
                </a:solidFill>
              </a:rPr>
              <a:t># Virtual pages = 2</a:t>
            </a:r>
            <a:r>
              <a:rPr baseline="30000" lang="en" sz="2400">
                <a:solidFill>
                  <a:schemeClr val="dk1"/>
                </a:solidFill>
              </a:rPr>
              <a:t>31</a:t>
            </a:r>
            <a:r>
              <a:rPr lang="en" sz="2400">
                <a:solidFill>
                  <a:schemeClr val="dk1"/>
                </a:solidFill>
              </a:rPr>
              <a:t>/2</a:t>
            </a:r>
            <a:r>
              <a:rPr baseline="30000" lang="en" sz="2400">
                <a:solidFill>
                  <a:schemeClr val="dk1"/>
                </a:solidFill>
              </a:rPr>
              <a:t>12</a:t>
            </a:r>
            <a:r>
              <a:rPr lang="en" sz="2400">
                <a:solidFill>
                  <a:schemeClr val="dk1"/>
                </a:solidFill>
              </a:rPr>
              <a:t> = </a:t>
            </a:r>
            <a:r>
              <a:rPr b="1" lang="en" sz="2400">
                <a:solidFill>
                  <a:schemeClr val="dk1"/>
                </a:solidFill>
              </a:rPr>
              <a:t>2</a:t>
            </a:r>
            <a:r>
              <a:rPr b="1" baseline="30000" lang="en" sz="2400">
                <a:solidFill>
                  <a:schemeClr val="dk1"/>
                </a:solidFill>
              </a:rPr>
              <a:t>19</a:t>
            </a:r>
            <a:r>
              <a:rPr lang="en" sz="2400">
                <a:solidFill>
                  <a:schemeClr val="dk1"/>
                </a:solidFill>
              </a:rPr>
              <a:t>  (VPN = </a:t>
            </a:r>
            <a:r>
              <a:rPr b="1" lang="en" sz="2400">
                <a:solidFill>
                  <a:srgbClr val="0070C0"/>
                </a:solidFill>
              </a:rPr>
              <a:t>19</a:t>
            </a:r>
            <a:r>
              <a:rPr lang="en" sz="2400">
                <a:solidFill>
                  <a:schemeClr val="dk1"/>
                </a:solidFill>
              </a:rPr>
              <a:t> bits)​</a:t>
            </a:r>
            <a:endParaRPr sz="2400">
              <a:solidFill>
                <a:schemeClr val="dk1"/>
              </a:solidFill>
            </a:endParaRPr>
          </a:p>
          <a:p>
            <a:pPr indent="-371475" lvl="0" marL="1320800" rtl="0" algn="l">
              <a:spcBef>
                <a:spcPts val="0"/>
              </a:spcBef>
              <a:spcAft>
                <a:spcPts val="0"/>
              </a:spcAft>
              <a:buClr>
                <a:schemeClr val="dk1"/>
              </a:buClr>
              <a:buSzPts val="2250"/>
              <a:buFont typeface="Arial"/>
              <a:buChar char="●"/>
            </a:pPr>
            <a:r>
              <a:rPr lang="en" sz="2400">
                <a:solidFill>
                  <a:schemeClr val="dk1"/>
                </a:solidFill>
              </a:rPr>
              <a:t># Physical pages = 2</a:t>
            </a:r>
            <a:r>
              <a:rPr baseline="30000" lang="en" sz="2400">
                <a:solidFill>
                  <a:schemeClr val="dk1"/>
                </a:solidFill>
              </a:rPr>
              <a:t>27</a:t>
            </a:r>
            <a:r>
              <a:rPr lang="en" sz="2400">
                <a:solidFill>
                  <a:schemeClr val="dk1"/>
                </a:solidFill>
              </a:rPr>
              <a:t>/2</a:t>
            </a:r>
            <a:r>
              <a:rPr baseline="30000" lang="en" sz="2400">
                <a:solidFill>
                  <a:schemeClr val="dk1"/>
                </a:solidFill>
              </a:rPr>
              <a:t>12</a:t>
            </a:r>
            <a:r>
              <a:rPr lang="en" sz="2400">
                <a:solidFill>
                  <a:schemeClr val="dk1"/>
                </a:solidFill>
              </a:rPr>
              <a:t> = </a:t>
            </a:r>
            <a:r>
              <a:rPr b="1" lang="en" sz="2400">
                <a:solidFill>
                  <a:schemeClr val="dk1"/>
                </a:solidFill>
              </a:rPr>
              <a:t>2</a:t>
            </a:r>
            <a:r>
              <a:rPr b="1" baseline="30000" lang="en" sz="2400">
                <a:solidFill>
                  <a:schemeClr val="dk1"/>
                </a:solidFill>
              </a:rPr>
              <a:t>15</a:t>
            </a:r>
            <a:r>
              <a:rPr lang="en" sz="2400">
                <a:solidFill>
                  <a:schemeClr val="dk1"/>
                </a:solidFill>
              </a:rPr>
              <a:t> (PPN = </a:t>
            </a:r>
            <a:r>
              <a:rPr b="1" lang="en" sz="2400">
                <a:solidFill>
                  <a:srgbClr val="0070C0"/>
                </a:solidFill>
              </a:rPr>
              <a:t>15</a:t>
            </a:r>
            <a:r>
              <a:rPr lang="en" sz="2400">
                <a:solidFill>
                  <a:schemeClr val="dk1"/>
                </a:solidFill>
              </a:rPr>
              <a:t> bits)​</a:t>
            </a:r>
            <a:endParaRPr sz="24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Page Number and Page Offset</a:t>
            </a:r>
            <a:endParaRPr/>
          </a:p>
        </p:txBody>
      </p:sp>
      <p:sp>
        <p:nvSpPr>
          <p:cNvPr id="721" name="Google Shape;721;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The most significant bits of the virtual or physical address specify the virtual or physical page number. The least significant bits specify the word within the page and are called the page offset.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8"/>
          <p:cNvSpPr txBox="1"/>
          <p:nvPr>
            <p:ph type="title"/>
          </p:nvPr>
        </p:nvSpPr>
        <p:spPr>
          <a:xfrm>
            <a:off x="-125" y="0"/>
            <a:ext cx="9144000" cy="6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Translation Of A Virtual Address To A Physical Address</a:t>
            </a:r>
            <a:endParaRPr/>
          </a:p>
        </p:txBody>
      </p:sp>
      <p:sp>
        <p:nvSpPr>
          <p:cNvPr id="727" name="Google Shape;727;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least significant 12 bits indicate the page offset and require no translation. </a:t>
            </a:r>
            <a:endParaRPr sz="1700"/>
          </a:p>
          <a:p>
            <a:pPr indent="-336550" lvl="0" marL="457200" rtl="0" algn="l">
              <a:spcBef>
                <a:spcPts val="1000"/>
              </a:spcBef>
              <a:spcAft>
                <a:spcPts val="1000"/>
              </a:spcAft>
              <a:buSzPts val="1700"/>
              <a:buChar char="●"/>
            </a:pPr>
            <a:r>
              <a:rPr lang="en" sz="1700"/>
              <a:t>The upper 19 bits of the virtual address specify the virtual page number (VPN) and are translated to a 15-bit physical page number (PPN). </a:t>
            </a:r>
            <a:endParaRPr sz="1700"/>
          </a:p>
        </p:txBody>
      </p:sp>
      <p:pic>
        <p:nvPicPr>
          <p:cNvPr id="728" name="Google Shape;728;p98"/>
          <p:cNvPicPr preferRelativeResize="0"/>
          <p:nvPr/>
        </p:nvPicPr>
        <p:blipFill>
          <a:blip r:embed="rId3">
            <a:alphaModFix/>
          </a:blip>
          <a:stretch>
            <a:fillRect/>
          </a:stretch>
        </p:blipFill>
        <p:spPr>
          <a:xfrm>
            <a:off x="2645945" y="2633520"/>
            <a:ext cx="3731226" cy="2352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99"/>
          <p:cNvPicPr preferRelativeResize="0"/>
          <p:nvPr/>
        </p:nvPicPr>
        <p:blipFill>
          <a:blip r:embed="rId3">
            <a:alphaModFix/>
          </a:blip>
          <a:stretch>
            <a:fillRect/>
          </a:stretch>
        </p:blipFill>
        <p:spPr>
          <a:xfrm>
            <a:off x="3042151" y="2124575"/>
            <a:ext cx="5053600" cy="3018925"/>
          </a:xfrm>
          <a:prstGeom prst="rect">
            <a:avLst/>
          </a:prstGeom>
          <a:noFill/>
          <a:ln>
            <a:noFill/>
          </a:ln>
        </p:spPr>
      </p:pic>
      <p:sp>
        <p:nvSpPr>
          <p:cNvPr id="734" name="Google Shape;734;p9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Memory Example​</a:t>
            </a:r>
            <a:endParaRPr/>
          </a:p>
        </p:txBody>
      </p:sp>
      <p:sp>
        <p:nvSpPr>
          <p:cNvPr id="735" name="Google Shape;735;p99"/>
          <p:cNvSpPr txBox="1"/>
          <p:nvPr>
            <p:ph idx="1" type="body"/>
          </p:nvPr>
        </p:nvSpPr>
        <p:spPr>
          <a:xfrm>
            <a:off x="311700" y="1152475"/>
            <a:ext cx="4492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2400">
                <a:solidFill>
                  <a:schemeClr val="dk1"/>
                </a:solidFill>
              </a:rPr>
              <a:t>What is the physical address of virtual address</a:t>
            </a:r>
            <a:r>
              <a:rPr b="1" lang="en" sz="2400">
                <a:solidFill>
                  <a:schemeClr val="dk1"/>
                </a:solidFill>
              </a:rPr>
              <a:t> </a:t>
            </a:r>
            <a:r>
              <a:rPr b="1" lang="en" sz="2400">
                <a:solidFill>
                  <a:srgbClr val="0070C0"/>
                </a:solidFill>
              </a:rPr>
              <a:t>0x247C</a:t>
            </a:r>
            <a:r>
              <a:rPr b="1" lang="en" sz="2400">
                <a:solidFill>
                  <a:schemeClr val="dk1"/>
                </a:solidFill>
              </a:rPr>
              <a:t>?</a:t>
            </a:r>
            <a:r>
              <a:rPr lang="en" sz="2400">
                <a:solidFill>
                  <a:schemeClr val="dk1"/>
                </a:solidFill>
              </a:rPr>
              <a: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pic>
        <p:nvPicPr>
          <p:cNvPr id="740" name="Google Shape;740;p100"/>
          <p:cNvPicPr preferRelativeResize="0"/>
          <p:nvPr/>
        </p:nvPicPr>
        <p:blipFill>
          <a:blip r:embed="rId3">
            <a:alphaModFix/>
          </a:blip>
          <a:stretch>
            <a:fillRect/>
          </a:stretch>
        </p:blipFill>
        <p:spPr>
          <a:xfrm>
            <a:off x="3823450" y="2124575"/>
            <a:ext cx="4410925" cy="2635001"/>
          </a:xfrm>
          <a:prstGeom prst="rect">
            <a:avLst/>
          </a:prstGeom>
          <a:noFill/>
          <a:ln>
            <a:noFill/>
          </a:ln>
        </p:spPr>
      </p:pic>
      <p:sp>
        <p:nvSpPr>
          <p:cNvPr id="741" name="Google Shape;741;p10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Memory Example​</a:t>
            </a:r>
            <a:endParaRPr/>
          </a:p>
        </p:txBody>
      </p:sp>
      <p:sp>
        <p:nvSpPr>
          <p:cNvPr id="742" name="Google Shape;742;p100"/>
          <p:cNvSpPr txBox="1"/>
          <p:nvPr>
            <p:ph idx="1" type="body"/>
          </p:nvPr>
        </p:nvSpPr>
        <p:spPr>
          <a:xfrm>
            <a:off x="311700" y="1017725"/>
            <a:ext cx="6405600" cy="164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1"/>
                </a:solidFill>
              </a:rPr>
              <a:t>What is the physical address of virtual address</a:t>
            </a:r>
            <a:r>
              <a:rPr b="1" lang="en" sz="1800">
                <a:solidFill>
                  <a:schemeClr val="dk1"/>
                </a:solidFill>
              </a:rPr>
              <a:t> </a:t>
            </a:r>
            <a:r>
              <a:rPr b="1" lang="en" sz="1800">
                <a:solidFill>
                  <a:srgbClr val="0070C0"/>
                </a:solidFill>
              </a:rPr>
              <a:t>0x247C</a:t>
            </a:r>
            <a:r>
              <a:rPr b="1" lang="en" sz="1800">
                <a:solidFill>
                  <a:schemeClr val="dk1"/>
                </a:solidFill>
              </a:rPr>
              <a:t>?</a:t>
            </a:r>
            <a:r>
              <a:rPr lang="en" sz="1800">
                <a:solidFill>
                  <a:schemeClr val="dk1"/>
                </a:solidFill>
              </a:rPr>
              <a:t>​</a:t>
            </a:r>
            <a:endParaRPr sz="1800">
              <a:solidFill>
                <a:schemeClr val="dk1"/>
              </a:solidFill>
            </a:endParaRPr>
          </a:p>
          <a:p>
            <a:pPr indent="-304800" lvl="0" marL="1320800" rtl="0" algn="l">
              <a:spcBef>
                <a:spcPts val="1000"/>
              </a:spcBef>
              <a:spcAft>
                <a:spcPts val="0"/>
              </a:spcAft>
              <a:buClr>
                <a:schemeClr val="dk1"/>
              </a:buClr>
              <a:buSzPts val="1200"/>
              <a:buFont typeface="Arial"/>
              <a:buChar char="●"/>
            </a:pPr>
            <a:r>
              <a:rPr lang="en" sz="1300">
                <a:solidFill>
                  <a:schemeClr val="dk1"/>
                </a:solidFill>
              </a:rPr>
              <a:t>VPN =</a:t>
            </a:r>
            <a:r>
              <a:rPr b="1" lang="en" sz="1300">
                <a:solidFill>
                  <a:schemeClr val="dk1"/>
                </a:solidFill>
              </a:rPr>
              <a:t> 0x2</a:t>
            </a:r>
            <a:r>
              <a:rPr lang="en" sz="1300">
                <a:solidFill>
                  <a:schemeClr val="dk1"/>
                </a:solidFill>
              </a:rPr>
              <a:t>​</a:t>
            </a:r>
            <a:endParaRPr sz="1300">
              <a:solidFill>
                <a:schemeClr val="dk1"/>
              </a:solidFill>
            </a:endParaRPr>
          </a:p>
          <a:p>
            <a:pPr indent="-304800" lvl="0" marL="1320800" rtl="0" algn="l">
              <a:spcBef>
                <a:spcPts val="0"/>
              </a:spcBef>
              <a:spcAft>
                <a:spcPts val="0"/>
              </a:spcAft>
              <a:buClr>
                <a:schemeClr val="dk1"/>
              </a:buClr>
              <a:buSzPts val="1200"/>
              <a:buFont typeface="Arial"/>
              <a:buChar char="●"/>
            </a:pPr>
            <a:r>
              <a:rPr lang="en" sz="1300">
                <a:solidFill>
                  <a:schemeClr val="dk1"/>
                </a:solidFill>
              </a:rPr>
              <a:t>VPN 0x2 maps to PPN</a:t>
            </a:r>
            <a:r>
              <a:rPr lang="en" sz="1300">
                <a:solidFill>
                  <a:srgbClr val="C0504D"/>
                </a:solidFill>
              </a:rPr>
              <a:t> </a:t>
            </a:r>
            <a:r>
              <a:rPr b="1" lang="en" sz="1300">
                <a:solidFill>
                  <a:srgbClr val="C00000"/>
                </a:solidFill>
              </a:rPr>
              <a:t>0x7FFF</a:t>
            </a:r>
            <a:r>
              <a:rPr lang="en" sz="1300">
                <a:solidFill>
                  <a:srgbClr val="C00000"/>
                </a:solidFill>
              </a:rPr>
              <a:t>​</a:t>
            </a:r>
            <a:endParaRPr sz="1300">
              <a:solidFill>
                <a:srgbClr val="C00000"/>
              </a:solidFill>
            </a:endParaRPr>
          </a:p>
          <a:p>
            <a:pPr indent="-304800" lvl="0" marL="1320800" rtl="0" algn="l">
              <a:spcBef>
                <a:spcPts val="0"/>
              </a:spcBef>
              <a:spcAft>
                <a:spcPts val="0"/>
              </a:spcAft>
              <a:buClr>
                <a:schemeClr val="dk1"/>
              </a:buClr>
              <a:buSzPts val="1200"/>
              <a:buFont typeface="Arial"/>
              <a:buChar char="●"/>
            </a:pPr>
            <a:r>
              <a:rPr lang="en" sz="1300">
                <a:solidFill>
                  <a:schemeClr val="dk1"/>
                </a:solidFill>
              </a:rPr>
              <a:t>12-bit page offset: </a:t>
            </a:r>
            <a:r>
              <a:rPr b="1" lang="en" sz="1300">
                <a:solidFill>
                  <a:schemeClr val="dk1"/>
                </a:solidFill>
              </a:rPr>
              <a:t>0x47C</a:t>
            </a:r>
            <a:r>
              <a:rPr lang="en" sz="1300">
                <a:solidFill>
                  <a:schemeClr val="dk1"/>
                </a:solidFill>
              </a:rPr>
              <a:t>​</a:t>
            </a:r>
            <a:endParaRPr sz="1300">
              <a:solidFill>
                <a:schemeClr val="dk1"/>
              </a:solidFill>
            </a:endParaRPr>
          </a:p>
          <a:p>
            <a:pPr indent="-304800" lvl="0" marL="1320800" rtl="0" algn="l">
              <a:spcBef>
                <a:spcPts val="0"/>
              </a:spcBef>
              <a:spcAft>
                <a:spcPts val="0"/>
              </a:spcAft>
              <a:buClr>
                <a:schemeClr val="dk1"/>
              </a:buClr>
              <a:buSzPts val="1200"/>
              <a:buFont typeface="Arial"/>
              <a:buChar char="●"/>
            </a:pPr>
            <a:r>
              <a:rPr lang="en" sz="1300">
                <a:solidFill>
                  <a:schemeClr val="dk1"/>
                </a:solidFill>
              </a:rPr>
              <a:t>Physical address = </a:t>
            </a:r>
            <a:r>
              <a:rPr b="1" lang="en" sz="1300">
                <a:solidFill>
                  <a:srgbClr val="C00000"/>
                </a:solidFill>
              </a:rPr>
              <a:t>0x7FFF</a:t>
            </a:r>
            <a:r>
              <a:rPr b="1" lang="en" sz="1300">
                <a:solidFill>
                  <a:schemeClr val="dk1"/>
                </a:solidFill>
              </a:rPr>
              <a:t>47C</a:t>
            </a:r>
            <a:r>
              <a:rPr lang="en" sz="1600">
                <a:solidFill>
                  <a:schemeClr val="dk1"/>
                </a:solidFill>
                <a:highlight>
                  <a:srgbClr val="EDEBE9"/>
                </a:highlight>
                <a:latin typeface="Arial"/>
                <a:ea typeface="Arial"/>
                <a:cs typeface="Arial"/>
                <a:sym typeface="Arial"/>
              </a:rPr>
              <a:t>​</a:t>
            </a:r>
            <a:endParaRPr sz="2400">
              <a:solidFill>
                <a:schemeClr val="dk1"/>
              </a:solidFill>
            </a:endParaRPr>
          </a:p>
        </p:txBody>
      </p:sp>
      <p:sp>
        <p:nvSpPr>
          <p:cNvPr id="743" name="Google Shape;743;p100"/>
          <p:cNvSpPr txBox="1"/>
          <p:nvPr/>
        </p:nvSpPr>
        <p:spPr>
          <a:xfrm>
            <a:off x="117875" y="2721275"/>
            <a:ext cx="36399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The 12-bit page offset (0x47C) requires no translation. The remaining 19 bits of the virtual address give the virtual page number, so virtual address 0x247C is found in virtual page 0x2.</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a:p>
            <a:pPr indent="0" lvl="0" marL="0" rtl="0" algn="l">
              <a:spcBef>
                <a:spcPts val="0"/>
              </a:spcBef>
              <a:spcAft>
                <a:spcPts val="0"/>
              </a:spcAft>
              <a:buNone/>
            </a:pPr>
            <a:r>
              <a:rPr lang="en">
                <a:latin typeface="Avenir"/>
                <a:ea typeface="Avenir"/>
                <a:cs typeface="Avenir"/>
                <a:sym typeface="Avenir"/>
              </a:rPr>
              <a:t>Virtual page 0x2 maps to physical page 0x7FFF. Thus, virtual address 0x247C maps to physical address 0x7FFF47C.</a:t>
            </a:r>
            <a:endParaRPr>
              <a:latin typeface="Avenir"/>
              <a:ea typeface="Avenir"/>
              <a:cs typeface="Avenir"/>
              <a:sym typeface="Aveni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perform translation?​</a:t>
            </a:r>
            <a:endParaRPr/>
          </a:p>
        </p:txBody>
      </p:sp>
      <p:sp>
        <p:nvSpPr>
          <p:cNvPr id="749" name="Google Shape;749;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63537" lvl="0" marL="863600" rtl="0" algn="l">
              <a:spcBef>
                <a:spcPts val="0"/>
              </a:spcBef>
              <a:spcAft>
                <a:spcPts val="0"/>
              </a:spcAft>
              <a:buClr>
                <a:schemeClr val="dk1"/>
              </a:buClr>
              <a:buSzPct val="92592"/>
              <a:buFont typeface="Arial"/>
              <a:buChar char="●"/>
            </a:pPr>
            <a:r>
              <a:rPr b="1" lang="en" sz="2700">
                <a:solidFill>
                  <a:schemeClr val="dk1"/>
                </a:solidFill>
              </a:rPr>
              <a:t>Page table</a:t>
            </a:r>
            <a:r>
              <a:rPr lang="en" sz="2700">
                <a:solidFill>
                  <a:schemeClr val="dk1"/>
                </a:solidFill>
              </a:rPr>
              <a:t>​</a:t>
            </a:r>
            <a:endParaRPr sz="2700">
              <a:solidFill>
                <a:schemeClr val="dk1"/>
              </a:solidFill>
            </a:endParaRPr>
          </a:p>
          <a:p>
            <a:pPr indent="-341947" lvl="1" marL="914400" rtl="0" algn="l">
              <a:spcBef>
                <a:spcPts val="0"/>
              </a:spcBef>
              <a:spcAft>
                <a:spcPts val="0"/>
              </a:spcAft>
              <a:buClr>
                <a:schemeClr val="dk1"/>
              </a:buClr>
              <a:buSzPct val="100000"/>
              <a:buFont typeface="Arial"/>
              <a:buChar char="○"/>
            </a:pPr>
            <a:r>
              <a:rPr lang="en" sz="2100">
                <a:solidFill>
                  <a:schemeClr val="dk1"/>
                </a:solidFill>
              </a:rPr>
              <a:t>The processor uses a page table to translate virtual addresses to physical addresses.</a:t>
            </a:r>
            <a:endParaRPr sz="2100">
              <a:solidFill>
                <a:schemeClr val="dk1"/>
              </a:solidFill>
            </a:endParaRPr>
          </a:p>
          <a:p>
            <a:pPr indent="-341947" lvl="0" marL="1320800" rtl="0" algn="l">
              <a:spcBef>
                <a:spcPts val="0"/>
              </a:spcBef>
              <a:spcAft>
                <a:spcPts val="0"/>
              </a:spcAft>
              <a:buClr>
                <a:schemeClr val="dk1"/>
              </a:buClr>
              <a:buSzPct val="91304"/>
              <a:buFont typeface="Avenir"/>
              <a:buChar char="●"/>
            </a:pPr>
            <a:r>
              <a:rPr lang="en" sz="2300">
                <a:solidFill>
                  <a:schemeClr val="dk1"/>
                </a:solidFill>
              </a:rPr>
              <a:t>Entry for each virtual page​</a:t>
            </a:r>
            <a:endParaRPr sz="2300">
              <a:solidFill>
                <a:schemeClr val="dk1"/>
              </a:solidFill>
            </a:endParaRPr>
          </a:p>
          <a:p>
            <a:pPr indent="-352742" lvl="0" marL="1320800" rtl="0" algn="l">
              <a:spcBef>
                <a:spcPts val="0"/>
              </a:spcBef>
              <a:spcAft>
                <a:spcPts val="0"/>
              </a:spcAft>
              <a:buClr>
                <a:schemeClr val="dk1"/>
              </a:buClr>
              <a:buSzPct val="100000"/>
              <a:buFont typeface="Verdana"/>
              <a:buChar char="●"/>
            </a:pPr>
            <a:r>
              <a:rPr lang="en" sz="2300">
                <a:solidFill>
                  <a:schemeClr val="dk1"/>
                </a:solidFill>
              </a:rPr>
              <a:t>This entry contains a physical page number and a valid bit</a:t>
            </a:r>
            <a:endParaRPr sz="2300">
              <a:solidFill>
                <a:schemeClr val="dk1"/>
              </a:solidFill>
            </a:endParaRPr>
          </a:p>
          <a:p>
            <a:pPr indent="-341947" lvl="0" marL="1320800" rtl="0" algn="l">
              <a:spcBef>
                <a:spcPts val="0"/>
              </a:spcBef>
              <a:spcAft>
                <a:spcPts val="0"/>
              </a:spcAft>
              <a:buClr>
                <a:schemeClr val="dk1"/>
              </a:buClr>
              <a:buSzPct val="91304"/>
              <a:buFont typeface="Avenir"/>
              <a:buChar char="●"/>
            </a:pPr>
            <a:r>
              <a:rPr lang="en" sz="2300">
                <a:solidFill>
                  <a:schemeClr val="dk1"/>
                </a:solidFill>
              </a:rPr>
              <a:t>Entry fields:​</a:t>
            </a:r>
            <a:endParaRPr sz="2300">
              <a:solidFill>
                <a:schemeClr val="dk1"/>
              </a:solidFill>
            </a:endParaRPr>
          </a:p>
          <a:p>
            <a:pPr indent="-323056" lvl="0" marL="1790700" rtl="0" algn="l">
              <a:spcBef>
                <a:spcPts val="0"/>
              </a:spcBef>
              <a:spcAft>
                <a:spcPts val="0"/>
              </a:spcAft>
              <a:buClr>
                <a:schemeClr val="dk1"/>
              </a:buClr>
              <a:buSzPct val="92105"/>
              <a:buFont typeface="Arial"/>
              <a:buChar char="●"/>
            </a:pPr>
            <a:r>
              <a:rPr b="1" lang="en" sz="1900">
                <a:solidFill>
                  <a:srgbClr val="0070C0"/>
                </a:solidFill>
              </a:rPr>
              <a:t>Valid bit:</a:t>
            </a:r>
            <a:r>
              <a:rPr lang="en" sz="1900">
                <a:solidFill>
                  <a:schemeClr val="dk1"/>
                </a:solidFill>
              </a:rPr>
              <a:t> If the valid bit is 1, the virtual page maps to the physical page specified in the entry.  Otherwise, the virtual page is found on the hard drive.​</a:t>
            </a:r>
            <a:endParaRPr sz="1900">
              <a:solidFill>
                <a:schemeClr val="dk1"/>
              </a:solidFill>
            </a:endParaRPr>
          </a:p>
          <a:p>
            <a:pPr indent="-323056" lvl="0" marL="1790700" rtl="0" algn="l">
              <a:spcBef>
                <a:spcPts val="0"/>
              </a:spcBef>
              <a:spcAft>
                <a:spcPts val="0"/>
              </a:spcAft>
              <a:buClr>
                <a:schemeClr val="dk1"/>
              </a:buClr>
              <a:buSzPct val="92105"/>
              <a:buFont typeface="Arial"/>
              <a:buChar char="●"/>
            </a:pPr>
            <a:r>
              <a:rPr b="1" lang="en" sz="1900">
                <a:solidFill>
                  <a:srgbClr val="0070C0"/>
                </a:solidFill>
              </a:rPr>
              <a:t>Physical page number</a:t>
            </a:r>
            <a:r>
              <a:rPr b="1" lang="en" sz="1900">
                <a:solidFill>
                  <a:srgbClr val="4F81BD"/>
                </a:solidFill>
              </a:rPr>
              <a:t>:</a:t>
            </a:r>
            <a:r>
              <a:rPr lang="en" sz="1900">
                <a:solidFill>
                  <a:schemeClr val="dk1"/>
                </a:solidFill>
              </a:rPr>
              <a:t> where the page is located​</a:t>
            </a:r>
            <a:endParaRPr sz="1900">
              <a:solidFill>
                <a:schemeClr val="dk1"/>
              </a:solidFill>
            </a:endParaRPr>
          </a:p>
          <a:p>
            <a:pPr indent="0" lvl="0" marL="0" rtl="0" algn="l">
              <a:spcBef>
                <a:spcPts val="0"/>
              </a:spcBef>
              <a:spcAft>
                <a:spcPts val="1000"/>
              </a:spcAft>
              <a:buNone/>
            </a:pPr>
            <a:r>
              <a:t/>
            </a:r>
            <a:endParaRPr sz="1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Page Table Example​</a:t>
            </a:r>
            <a:endParaRPr/>
          </a:p>
        </p:txBody>
      </p:sp>
      <p:sp>
        <p:nvSpPr>
          <p:cNvPr id="755" name="Google Shape;755;p102"/>
          <p:cNvSpPr txBox="1"/>
          <p:nvPr/>
        </p:nvSpPr>
        <p:spPr>
          <a:xfrm>
            <a:off x="3047625" y="1856075"/>
            <a:ext cx="2160000" cy="8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9906F"/>
                </a:solidFill>
                <a:latin typeface="Times New Roman"/>
                <a:ea typeface="Times New Roman"/>
                <a:cs typeface="Times New Roman"/>
                <a:sym typeface="Times New Roman"/>
              </a:rPr>
              <a:t>VPN is index into page table.</a:t>
            </a:r>
            <a:endParaRPr b="1" sz="1800">
              <a:solidFill>
                <a:srgbClr val="69906F"/>
              </a:solidFill>
              <a:latin typeface="Times New Roman"/>
              <a:ea typeface="Times New Roman"/>
              <a:cs typeface="Times New Roman"/>
              <a:sym typeface="Times New Roman"/>
            </a:endParaRPr>
          </a:p>
        </p:txBody>
      </p:sp>
      <p:sp>
        <p:nvSpPr>
          <p:cNvPr id="756" name="Google Shape;756;p102"/>
          <p:cNvSpPr txBox="1"/>
          <p:nvPr/>
        </p:nvSpPr>
        <p:spPr>
          <a:xfrm>
            <a:off x="2920000" y="3234425"/>
            <a:ext cx="5418000" cy="16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Let us assume for now that it is stored as a contiguous array. </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CC0000"/>
                </a:solidFill>
                <a:latin typeface="Times New Roman"/>
                <a:ea typeface="Times New Roman"/>
                <a:cs typeface="Times New Roman"/>
                <a:sym typeface="Times New Roman"/>
              </a:rPr>
              <a:t>This page contains mapping of memory system shown above on the right side.</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CC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00FF"/>
                </a:solidFill>
                <a:latin typeface="Times New Roman"/>
                <a:ea typeface="Times New Roman"/>
                <a:cs typeface="Times New Roman"/>
                <a:sym typeface="Times New Roman"/>
              </a:rPr>
              <a:t>The page table is indexed with the virtual page number (VPN). For example, entry 5 specifies that virtual page 5 maps to physical page 1. Entry 6 is invalid (V = 0), so virtual page 6 is located on the hard drive.</a:t>
            </a:r>
            <a:endParaRPr>
              <a:solidFill>
                <a:srgbClr val="0000FF"/>
              </a:solidFill>
              <a:latin typeface="Times New Roman"/>
              <a:ea typeface="Times New Roman"/>
              <a:cs typeface="Times New Roman"/>
              <a:sym typeface="Times New Roman"/>
            </a:endParaRPr>
          </a:p>
        </p:txBody>
      </p:sp>
      <p:pic>
        <p:nvPicPr>
          <p:cNvPr id="757" name="Google Shape;757;p102"/>
          <p:cNvPicPr preferRelativeResize="0"/>
          <p:nvPr/>
        </p:nvPicPr>
        <p:blipFill>
          <a:blip r:embed="rId3">
            <a:alphaModFix/>
          </a:blip>
          <a:stretch>
            <a:fillRect/>
          </a:stretch>
        </p:blipFill>
        <p:spPr>
          <a:xfrm>
            <a:off x="5055375" y="961550"/>
            <a:ext cx="3753150" cy="2242050"/>
          </a:xfrm>
          <a:prstGeom prst="rect">
            <a:avLst/>
          </a:prstGeom>
          <a:noFill/>
          <a:ln>
            <a:noFill/>
          </a:ln>
        </p:spPr>
      </p:pic>
      <p:pic>
        <p:nvPicPr>
          <p:cNvPr id="758" name="Google Shape;758;p102"/>
          <p:cNvPicPr preferRelativeResize="0"/>
          <p:nvPr/>
        </p:nvPicPr>
        <p:blipFill>
          <a:blip r:embed="rId4">
            <a:alphaModFix/>
          </a:blip>
          <a:stretch>
            <a:fillRect/>
          </a:stretch>
        </p:blipFill>
        <p:spPr>
          <a:xfrm>
            <a:off x="314974" y="1009338"/>
            <a:ext cx="2160000" cy="3245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0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Page Table Example 1​</a:t>
            </a:r>
            <a:endParaRPr/>
          </a:p>
        </p:txBody>
      </p:sp>
      <p:sp>
        <p:nvSpPr>
          <p:cNvPr id="764" name="Google Shape;764;p103"/>
          <p:cNvSpPr txBox="1"/>
          <p:nvPr>
            <p:ph idx="1" type="body"/>
          </p:nvPr>
        </p:nvSpPr>
        <p:spPr>
          <a:xfrm>
            <a:off x="311700" y="1152475"/>
            <a:ext cx="3791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2900">
                <a:solidFill>
                  <a:schemeClr val="dk1"/>
                </a:solidFill>
              </a:rPr>
              <a:t>What is the physical address of virtual address </a:t>
            </a:r>
            <a:r>
              <a:rPr b="1" lang="en" sz="2900">
                <a:solidFill>
                  <a:srgbClr val="0070C0"/>
                </a:solidFill>
              </a:rPr>
              <a:t>0x247C</a:t>
            </a:r>
            <a:r>
              <a:rPr lang="en" sz="2900">
                <a:solidFill>
                  <a:schemeClr val="dk1"/>
                </a:solidFill>
              </a:rPr>
              <a:t>?</a:t>
            </a:r>
            <a:r>
              <a:rPr lang="en" sz="2900">
                <a:solidFill>
                  <a:srgbClr val="C0504D"/>
                </a:solidFill>
              </a:rPr>
              <a:t> ​</a:t>
            </a:r>
            <a:endParaRPr/>
          </a:p>
        </p:txBody>
      </p:sp>
      <p:pic>
        <p:nvPicPr>
          <p:cNvPr id="765" name="Google Shape;765;p103"/>
          <p:cNvPicPr preferRelativeResize="0"/>
          <p:nvPr/>
        </p:nvPicPr>
        <p:blipFill>
          <a:blip r:embed="rId3">
            <a:alphaModFix/>
          </a:blip>
          <a:stretch>
            <a:fillRect/>
          </a:stretch>
        </p:blipFill>
        <p:spPr>
          <a:xfrm>
            <a:off x="4255500" y="1170125"/>
            <a:ext cx="2542992" cy="38209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104"/>
          <p:cNvPicPr preferRelativeResize="0"/>
          <p:nvPr/>
        </p:nvPicPr>
        <p:blipFill>
          <a:blip r:embed="rId3">
            <a:alphaModFix/>
          </a:blip>
          <a:stretch>
            <a:fillRect/>
          </a:stretch>
        </p:blipFill>
        <p:spPr>
          <a:xfrm>
            <a:off x="4705150" y="686425"/>
            <a:ext cx="3622775" cy="4457075"/>
          </a:xfrm>
          <a:prstGeom prst="rect">
            <a:avLst/>
          </a:prstGeom>
          <a:noFill/>
          <a:ln>
            <a:noFill/>
          </a:ln>
        </p:spPr>
      </p:pic>
      <p:sp>
        <p:nvSpPr>
          <p:cNvPr id="771" name="Google Shape;771;p10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Page Table Example 1​</a:t>
            </a:r>
            <a:endParaRPr/>
          </a:p>
        </p:txBody>
      </p:sp>
      <p:sp>
        <p:nvSpPr>
          <p:cNvPr id="772" name="Google Shape;772;p104"/>
          <p:cNvSpPr txBox="1"/>
          <p:nvPr>
            <p:ph idx="1" type="body"/>
          </p:nvPr>
        </p:nvSpPr>
        <p:spPr>
          <a:xfrm>
            <a:off x="311700" y="1152475"/>
            <a:ext cx="5003400" cy="34164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SzPts val="852"/>
              <a:buNone/>
            </a:pPr>
            <a:r>
              <a:rPr lang="en" sz="1847">
                <a:solidFill>
                  <a:schemeClr val="dk1"/>
                </a:solidFill>
              </a:rPr>
              <a:t>What is the physical address of virtual address </a:t>
            </a:r>
            <a:r>
              <a:rPr b="1" lang="en" sz="1847">
                <a:solidFill>
                  <a:srgbClr val="0070C0"/>
                </a:solidFill>
              </a:rPr>
              <a:t>0x247C</a:t>
            </a:r>
            <a:r>
              <a:rPr lang="en" sz="1847">
                <a:solidFill>
                  <a:schemeClr val="dk1"/>
                </a:solidFill>
              </a:rPr>
              <a:t>?</a:t>
            </a:r>
            <a:endParaRPr sz="1847">
              <a:solidFill>
                <a:schemeClr val="dk1"/>
              </a:solidFill>
            </a:endParaRPr>
          </a:p>
          <a:p>
            <a:pPr indent="-321310" lvl="0" marL="457200" rtl="0" algn="l">
              <a:lnSpc>
                <a:spcPct val="105000"/>
              </a:lnSpc>
              <a:spcBef>
                <a:spcPts val="1000"/>
              </a:spcBef>
              <a:spcAft>
                <a:spcPts val="0"/>
              </a:spcAft>
              <a:buClr>
                <a:schemeClr val="dk1"/>
              </a:buClr>
              <a:buSzPts val="1460"/>
              <a:buChar char="●"/>
            </a:pPr>
            <a:r>
              <a:rPr lang="en" sz="1460">
                <a:solidFill>
                  <a:schemeClr val="dk1"/>
                </a:solidFill>
              </a:rPr>
              <a:t>The 12-bit page offset requires no translation.</a:t>
            </a:r>
            <a:endParaRPr sz="1460">
              <a:solidFill>
                <a:schemeClr val="dk1"/>
              </a:solidFill>
            </a:endParaRPr>
          </a:p>
          <a:p>
            <a:pPr indent="-321310" lvl="0" marL="457200" rtl="0" algn="l">
              <a:lnSpc>
                <a:spcPct val="105000"/>
              </a:lnSpc>
              <a:spcBef>
                <a:spcPts val="1000"/>
              </a:spcBef>
              <a:spcAft>
                <a:spcPts val="0"/>
              </a:spcAft>
              <a:buClr>
                <a:schemeClr val="dk1"/>
              </a:buClr>
              <a:buSzPts val="1460"/>
              <a:buChar char="●"/>
            </a:pPr>
            <a:r>
              <a:rPr lang="en" sz="1460">
                <a:solidFill>
                  <a:schemeClr val="dk1"/>
                </a:solidFill>
              </a:rPr>
              <a:t>The remaining 19 bits of the virtual address are the virtual page number, 0x2, and give the index into the page table.</a:t>
            </a:r>
            <a:endParaRPr sz="1460">
              <a:solidFill>
                <a:schemeClr val="dk1"/>
              </a:solidFill>
            </a:endParaRPr>
          </a:p>
          <a:p>
            <a:pPr indent="-321310" lvl="0" marL="457200" rtl="0" algn="l">
              <a:lnSpc>
                <a:spcPct val="105000"/>
              </a:lnSpc>
              <a:spcBef>
                <a:spcPts val="1000"/>
              </a:spcBef>
              <a:spcAft>
                <a:spcPts val="0"/>
              </a:spcAft>
              <a:buClr>
                <a:schemeClr val="dk1"/>
              </a:buClr>
              <a:buSzPts val="1460"/>
              <a:buChar char="●"/>
            </a:pPr>
            <a:r>
              <a:rPr lang="en" sz="1460">
                <a:solidFill>
                  <a:schemeClr val="dk1"/>
                </a:solidFill>
              </a:rPr>
              <a:t>The page table maps virtual page 0x2 to physical page 0x7FFF.</a:t>
            </a:r>
            <a:endParaRPr sz="1460">
              <a:solidFill>
                <a:schemeClr val="dk1"/>
              </a:solidFill>
            </a:endParaRPr>
          </a:p>
          <a:p>
            <a:pPr indent="-321310" lvl="0" marL="457200" rtl="0" algn="l">
              <a:lnSpc>
                <a:spcPct val="105000"/>
              </a:lnSpc>
              <a:spcBef>
                <a:spcPts val="1000"/>
              </a:spcBef>
              <a:spcAft>
                <a:spcPts val="0"/>
              </a:spcAft>
              <a:buClr>
                <a:schemeClr val="dk1"/>
              </a:buClr>
              <a:buSzPts val="1460"/>
              <a:buChar char="●"/>
            </a:pPr>
            <a:r>
              <a:rPr lang="en" sz="1460">
                <a:solidFill>
                  <a:schemeClr val="dk1"/>
                </a:solidFill>
              </a:rPr>
              <a:t>Hence, virtual address 0x247C maps to physical address 0x7FFF47C. </a:t>
            </a:r>
            <a:endParaRPr sz="1460">
              <a:solidFill>
                <a:schemeClr val="dk1"/>
              </a:solidFill>
            </a:endParaRPr>
          </a:p>
          <a:p>
            <a:pPr indent="-321310" lvl="0" marL="457200" rtl="0" algn="l">
              <a:lnSpc>
                <a:spcPct val="105000"/>
              </a:lnSpc>
              <a:spcBef>
                <a:spcPts val="1000"/>
              </a:spcBef>
              <a:spcAft>
                <a:spcPts val="1000"/>
              </a:spcAft>
              <a:buClr>
                <a:schemeClr val="dk1"/>
              </a:buClr>
              <a:buSzPts val="1460"/>
              <a:buChar char="●"/>
            </a:pPr>
            <a:r>
              <a:rPr lang="en" sz="1460">
                <a:solidFill>
                  <a:schemeClr val="dk1"/>
                </a:solidFill>
              </a:rPr>
              <a:t>The least significant 12 bits are the same in both the physical and the virtual address.</a:t>
            </a:r>
            <a:endParaRPr sz="1227"/>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Page Table Example 2​</a:t>
            </a:r>
            <a:endParaRPr/>
          </a:p>
        </p:txBody>
      </p:sp>
      <p:sp>
        <p:nvSpPr>
          <p:cNvPr id="778" name="Google Shape;778;p105"/>
          <p:cNvSpPr txBox="1"/>
          <p:nvPr>
            <p:ph idx="1" type="body"/>
          </p:nvPr>
        </p:nvSpPr>
        <p:spPr>
          <a:xfrm>
            <a:off x="311700" y="1152475"/>
            <a:ext cx="3904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2900">
                <a:solidFill>
                  <a:schemeClr val="dk1"/>
                </a:solidFill>
              </a:rPr>
              <a:t>What is the physical address of virtual address </a:t>
            </a:r>
            <a:r>
              <a:rPr b="1" lang="en" sz="2900">
                <a:solidFill>
                  <a:srgbClr val="0070C0"/>
                </a:solidFill>
              </a:rPr>
              <a:t>0x73E0</a:t>
            </a:r>
            <a:r>
              <a:rPr lang="en" sz="2900">
                <a:solidFill>
                  <a:schemeClr val="dk1"/>
                </a:solidFill>
              </a:rPr>
              <a:t>?</a:t>
            </a:r>
            <a:r>
              <a:rPr lang="en" sz="2900">
                <a:solidFill>
                  <a:srgbClr val="C0504D"/>
                </a:solidFill>
              </a:rPr>
              <a:t> ​</a:t>
            </a:r>
            <a:endParaRPr/>
          </a:p>
        </p:txBody>
      </p:sp>
      <p:pic>
        <p:nvPicPr>
          <p:cNvPr id="779" name="Google Shape;779;p105"/>
          <p:cNvPicPr preferRelativeResize="0"/>
          <p:nvPr/>
        </p:nvPicPr>
        <p:blipFill>
          <a:blip r:embed="rId3">
            <a:alphaModFix/>
          </a:blip>
          <a:stretch>
            <a:fillRect/>
          </a:stretch>
        </p:blipFill>
        <p:spPr>
          <a:xfrm>
            <a:off x="4387075" y="606950"/>
            <a:ext cx="3752125" cy="4275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Performance​</a:t>
            </a:r>
            <a:endParaRPr/>
          </a:p>
        </p:txBody>
      </p:sp>
      <p:sp>
        <p:nvSpPr>
          <p:cNvPr id="216" name="Google Shape;21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10000"/>
          </a:bodyPr>
          <a:lstStyle/>
          <a:p>
            <a:pPr indent="0" lvl="0" marL="457200" rtl="0" algn="l">
              <a:spcBef>
                <a:spcPts val="0"/>
              </a:spcBef>
              <a:spcAft>
                <a:spcPts val="0"/>
              </a:spcAft>
              <a:buNone/>
            </a:pPr>
            <a:r>
              <a:rPr b="1" lang="en" sz="2600">
                <a:solidFill>
                  <a:schemeClr val="dk1"/>
                </a:solidFill>
              </a:rPr>
              <a:t>Designers (and computer buyers) need quantitative ways to measure the</a:t>
            </a:r>
            <a:endParaRPr b="1" sz="2600">
              <a:solidFill>
                <a:schemeClr val="dk1"/>
              </a:solidFill>
            </a:endParaRPr>
          </a:p>
          <a:p>
            <a:pPr indent="0" lvl="0" marL="457200" rtl="0" algn="l">
              <a:spcBef>
                <a:spcPts val="0"/>
              </a:spcBef>
              <a:spcAft>
                <a:spcPts val="0"/>
              </a:spcAft>
              <a:buNone/>
            </a:pPr>
            <a:r>
              <a:rPr b="1" lang="en" sz="2600">
                <a:solidFill>
                  <a:schemeClr val="dk1"/>
                </a:solidFill>
              </a:rPr>
              <a:t>performance of memory systems to evaluate the cost-benefit trade-offs of</a:t>
            </a:r>
            <a:endParaRPr b="1" sz="2600">
              <a:solidFill>
                <a:schemeClr val="dk1"/>
              </a:solidFill>
            </a:endParaRPr>
          </a:p>
          <a:p>
            <a:pPr indent="0" lvl="0" marL="457200" rtl="0" algn="l">
              <a:spcBef>
                <a:spcPts val="0"/>
              </a:spcBef>
              <a:spcAft>
                <a:spcPts val="0"/>
              </a:spcAft>
              <a:buNone/>
            </a:pPr>
            <a:r>
              <a:rPr b="1" lang="en" sz="2600">
                <a:solidFill>
                  <a:schemeClr val="dk1"/>
                </a:solidFill>
              </a:rPr>
              <a:t>various alternatives.</a:t>
            </a:r>
            <a:endParaRPr b="1" sz="2600">
              <a:solidFill>
                <a:schemeClr val="dk1"/>
              </a:solidFill>
            </a:endParaRPr>
          </a:p>
          <a:p>
            <a:pPr indent="0" lvl="0" marL="457200" rtl="0" algn="l">
              <a:spcBef>
                <a:spcPts val="0"/>
              </a:spcBef>
              <a:spcAft>
                <a:spcPts val="0"/>
              </a:spcAft>
              <a:buNone/>
            </a:pPr>
            <a:r>
              <a:t/>
            </a:r>
            <a:endParaRPr b="1" sz="2600">
              <a:solidFill>
                <a:schemeClr val="dk1"/>
              </a:solidFill>
            </a:endParaRPr>
          </a:p>
          <a:p>
            <a:pPr indent="-300196" lvl="0" marL="787400" rtl="0" algn="l">
              <a:spcBef>
                <a:spcPts val="0"/>
              </a:spcBef>
              <a:spcAft>
                <a:spcPts val="0"/>
              </a:spcAft>
              <a:buClr>
                <a:schemeClr val="dk1"/>
              </a:buClr>
              <a:buSzPct val="78846"/>
              <a:buFont typeface="Arial"/>
              <a:buChar char="●"/>
            </a:pPr>
            <a:r>
              <a:rPr b="1" lang="en" sz="2600">
                <a:solidFill>
                  <a:schemeClr val="dk1"/>
                </a:solidFill>
              </a:rPr>
              <a:t>Hit:</a:t>
            </a:r>
            <a:r>
              <a:rPr lang="en" sz="2600">
                <a:solidFill>
                  <a:schemeClr val="dk1"/>
                </a:solidFill>
              </a:rPr>
              <a:t> data found in that level of memory hierarchy​</a:t>
            </a:r>
            <a:endParaRPr sz="2600">
              <a:solidFill>
                <a:schemeClr val="dk1"/>
              </a:solidFill>
            </a:endParaRPr>
          </a:p>
          <a:p>
            <a:pPr indent="-300196" lvl="0" marL="787400" rtl="0" algn="l">
              <a:spcBef>
                <a:spcPts val="0"/>
              </a:spcBef>
              <a:spcAft>
                <a:spcPts val="0"/>
              </a:spcAft>
              <a:buClr>
                <a:schemeClr val="dk1"/>
              </a:buClr>
              <a:buSzPct val="78846"/>
              <a:buFont typeface="Arial"/>
              <a:buChar char="●"/>
            </a:pPr>
            <a:r>
              <a:rPr b="1" lang="en" sz="2600">
                <a:solidFill>
                  <a:schemeClr val="dk1"/>
                </a:solidFill>
              </a:rPr>
              <a:t>Miss:</a:t>
            </a:r>
            <a:r>
              <a:rPr lang="en" sz="2600">
                <a:solidFill>
                  <a:schemeClr val="dk1"/>
                </a:solidFill>
              </a:rPr>
              <a:t> data not found (must go to next level)​</a:t>
            </a:r>
            <a:endParaRPr sz="2600">
              <a:solidFill>
                <a:schemeClr val="dk1"/>
              </a:solidFill>
            </a:endParaRPr>
          </a:p>
          <a:p>
            <a:pPr indent="-330200" lvl="0" marL="330200" rtl="0" algn="l">
              <a:spcBef>
                <a:spcPts val="0"/>
              </a:spcBef>
              <a:spcAft>
                <a:spcPts val="0"/>
              </a:spcAft>
              <a:buClr>
                <a:schemeClr val="dk1"/>
              </a:buClr>
              <a:buSzPct val="275000"/>
              <a:buFont typeface="Arial"/>
              <a:buNone/>
            </a:pPr>
            <a:r>
              <a:rPr lang="en" sz="400">
                <a:solidFill>
                  <a:schemeClr val="dk1"/>
                </a:solidFill>
              </a:rPr>
              <a:t>​</a:t>
            </a:r>
            <a:endParaRPr sz="400">
              <a:solidFill>
                <a:schemeClr val="dk1"/>
              </a:solidFill>
            </a:endParaRPr>
          </a:p>
          <a:p>
            <a:pPr indent="0" lvl="0" marL="330200" rtl="0" algn="l">
              <a:spcBef>
                <a:spcPts val="0"/>
              </a:spcBef>
              <a:spcAft>
                <a:spcPts val="0"/>
              </a:spcAft>
              <a:buClr>
                <a:schemeClr val="dk1"/>
              </a:buClr>
              <a:buSzPct val="42307"/>
              <a:buFont typeface="Arial"/>
              <a:buNone/>
            </a:pPr>
            <a:r>
              <a:rPr b="1" lang="en" sz="2600">
                <a:solidFill>
                  <a:srgbClr val="0070C0"/>
                </a:solidFill>
              </a:rPr>
              <a:t>Hit Rate</a:t>
            </a:r>
            <a:r>
              <a:rPr lang="en" sz="2600">
                <a:solidFill>
                  <a:srgbClr val="0070C0"/>
                </a:solidFill>
              </a:rPr>
              <a:t> </a:t>
            </a:r>
            <a:r>
              <a:rPr lang="en" sz="2600">
                <a:solidFill>
                  <a:schemeClr val="dk1"/>
                </a:solidFill>
              </a:rPr>
              <a:t>= # hits / # memory accesses​</a:t>
            </a:r>
            <a:endParaRPr sz="2600">
              <a:solidFill>
                <a:schemeClr val="dk1"/>
              </a:solidFill>
            </a:endParaRPr>
          </a:p>
          <a:p>
            <a:pPr indent="2336800" lvl="0" marL="330200" rtl="0" algn="l">
              <a:spcBef>
                <a:spcPts val="0"/>
              </a:spcBef>
              <a:spcAft>
                <a:spcPts val="0"/>
              </a:spcAft>
              <a:buClr>
                <a:schemeClr val="dk1"/>
              </a:buClr>
              <a:buSzPct val="42307"/>
              <a:buFont typeface="Arial"/>
              <a:buNone/>
            </a:pPr>
            <a:r>
              <a:rPr lang="en" sz="2600">
                <a:solidFill>
                  <a:schemeClr val="dk1"/>
                </a:solidFill>
              </a:rPr>
              <a:t>= 1 – Miss Rate​</a:t>
            </a:r>
            <a:endParaRPr sz="2600">
              <a:solidFill>
                <a:schemeClr val="dk1"/>
              </a:solidFill>
            </a:endParaRPr>
          </a:p>
          <a:p>
            <a:pPr indent="-330200" lvl="0" marL="330200" rtl="0" algn="l">
              <a:spcBef>
                <a:spcPts val="0"/>
              </a:spcBef>
              <a:spcAft>
                <a:spcPts val="0"/>
              </a:spcAft>
              <a:buClr>
                <a:schemeClr val="dk1"/>
              </a:buClr>
              <a:buSzPct val="275000"/>
              <a:buFont typeface="Arial"/>
              <a:buNone/>
            </a:pPr>
            <a:r>
              <a:rPr lang="en" sz="400">
                <a:solidFill>
                  <a:schemeClr val="dk1"/>
                </a:solidFill>
              </a:rPr>
              <a:t>​</a:t>
            </a:r>
            <a:endParaRPr sz="400">
              <a:solidFill>
                <a:schemeClr val="dk1"/>
              </a:solidFill>
            </a:endParaRPr>
          </a:p>
          <a:p>
            <a:pPr indent="0" lvl="0" marL="330200" rtl="0" algn="l">
              <a:spcBef>
                <a:spcPts val="0"/>
              </a:spcBef>
              <a:spcAft>
                <a:spcPts val="0"/>
              </a:spcAft>
              <a:buClr>
                <a:schemeClr val="dk1"/>
              </a:buClr>
              <a:buSzPct val="42307"/>
              <a:buFont typeface="Arial"/>
              <a:buNone/>
            </a:pPr>
            <a:r>
              <a:rPr b="1" lang="en" sz="2600">
                <a:solidFill>
                  <a:srgbClr val="0070C0"/>
                </a:solidFill>
              </a:rPr>
              <a:t>Miss Rate</a:t>
            </a:r>
            <a:r>
              <a:rPr lang="en" sz="2600">
                <a:solidFill>
                  <a:srgbClr val="4F81BD"/>
                </a:solidFill>
              </a:rPr>
              <a:t> </a:t>
            </a:r>
            <a:r>
              <a:rPr lang="en" sz="2600">
                <a:solidFill>
                  <a:schemeClr val="dk1"/>
                </a:solidFill>
              </a:rPr>
              <a:t>= # misses / # memory accesses​</a:t>
            </a:r>
            <a:endParaRPr sz="2600">
              <a:solidFill>
                <a:schemeClr val="dk1"/>
              </a:solidFill>
            </a:endParaRPr>
          </a:p>
          <a:p>
            <a:pPr indent="2336800" lvl="0" marL="330200" rtl="0" algn="l">
              <a:spcBef>
                <a:spcPts val="0"/>
              </a:spcBef>
              <a:spcAft>
                <a:spcPts val="0"/>
              </a:spcAft>
              <a:buClr>
                <a:schemeClr val="dk1"/>
              </a:buClr>
              <a:buSzPct val="42307"/>
              <a:buFont typeface="Arial"/>
              <a:buNone/>
            </a:pPr>
            <a:r>
              <a:rPr lang="en" sz="2600">
                <a:solidFill>
                  <a:schemeClr val="dk1"/>
                </a:solidFill>
              </a:rPr>
              <a:t>= 1 – Hit Rate​</a:t>
            </a:r>
            <a:endParaRPr sz="2600">
              <a:solidFill>
                <a:schemeClr val="dk1"/>
              </a:solidFill>
            </a:endParaRPr>
          </a:p>
          <a:p>
            <a:pPr indent="-330200" lvl="0" marL="330200" rtl="0" algn="l">
              <a:spcBef>
                <a:spcPts val="0"/>
              </a:spcBef>
              <a:spcAft>
                <a:spcPts val="0"/>
              </a:spcAft>
              <a:buClr>
                <a:schemeClr val="dk1"/>
              </a:buClr>
              <a:buSzPct val="275000"/>
              <a:buFont typeface="Arial"/>
              <a:buNone/>
            </a:pPr>
            <a:r>
              <a:rPr lang="en" sz="400">
                <a:solidFill>
                  <a:schemeClr val="dk1"/>
                </a:solidFill>
              </a:rPr>
              <a:t>​</a:t>
            </a:r>
            <a:endParaRPr sz="400">
              <a:solidFill>
                <a:schemeClr val="dk1"/>
              </a:solidFill>
            </a:endParaRPr>
          </a:p>
          <a:p>
            <a:pPr indent="-300196" lvl="0" marL="787400" rtl="0" algn="l">
              <a:spcBef>
                <a:spcPts val="0"/>
              </a:spcBef>
              <a:spcAft>
                <a:spcPts val="0"/>
              </a:spcAft>
              <a:buClr>
                <a:schemeClr val="dk1"/>
              </a:buClr>
              <a:buSzPct val="78846"/>
              <a:buFont typeface="Arial"/>
              <a:buChar char="●"/>
            </a:pPr>
            <a:r>
              <a:rPr b="1" lang="en" sz="2600">
                <a:solidFill>
                  <a:schemeClr val="dk1"/>
                </a:solidFill>
              </a:rPr>
              <a:t>Average memory access time (AMAT):</a:t>
            </a:r>
            <a:r>
              <a:rPr lang="en" sz="2600">
                <a:solidFill>
                  <a:schemeClr val="dk1"/>
                </a:solidFill>
              </a:rPr>
              <a:t> average time for processor to access data​</a:t>
            </a:r>
            <a:endParaRPr sz="2600">
              <a:solidFill>
                <a:schemeClr val="dk1"/>
              </a:solidFill>
            </a:endParaRPr>
          </a:p>
          <a:p>
            <a:pPr indent="-330200" lvl="0" marL="330200" rtl="0" algn="l">
              <a:spcBef>
                <a:spcPts val="0"/>
              </a:spcBef>
              <a:spcAft>
                <a:spcPts val="0"/>
              </a:spcAft>
              <a:buClr>
                <a:schemeClr val="dk1"/>
              </a:buClr>
              <a:buSzPct val="275000"/>
              <a:buFont typeface="Arial"/>
              <a:buNone/>
            </a:pPr>
            <a:r>
              <a:rPr lang="en" sz="400">
                <a:solidFill>
                  <a:schemeClr val="dk1"/>
                </a:solidFill>
              </a:rPr>
              <a:t>​</a:t>
            </a:r>
            <a:endParaRPr sz="400">
              <a:solidFill>
                <a:schemeClr val="dk1"/>
              </a:solidFill>
            </a:endParaRPr>
          </a:p>
          <a:p>
            <a:pPr indent="0" lvl="0" marL="330200" rtl="0" algn="l">
              <a:spcBef>
                <a:spcPts val="0"/>
              </a:spcBef>
              <a:spcAft>
                <a:spcPts val="0"/>
              </a:spcAft>
              <a:buClr>
                <a:schemeClr val="dk1"/>
              </a:buClr>
              <a:buSzPct val="42307"/>
              <a:buFont typeface="Arial"/>
              <a:buNone/>
            </a:pPr>
            <a:r>
              <a:rPr b="1" lang="en" sz="2600">
                <a:solidFill>
                  <a:srgbClr val="0070C0"/>
                </a:solidFill>
              </a:rPr>
              <a:t>AMAT</a:t>
            </a:r>
            <a:r>
              <a:rPr lang="en" sz="2600">
                <a:solidFill>
                  <a:schemeClr val="dk1"/>
                </a:solidFill>
              </a:rPr>
              <a:t> = </a:t>
            </a:r>
            <a:r>
              <a:rPr i="1" lang="en" sz="2600">
                <a:solidFill>
                  <a:schemeClr val="dk1"/>
                </a:solidFill>
              </a:rPr>
              <a:t>t</a:t>
            </a:r>
            <a:r>
              <a:rPr lang="en" sz="1700">
                <a:solidFill>
                  <a:schemeClr val="dk1"/>
                </a:solidFill>
              </a:rPr>
              <a:t>cache</a:t>
            </a:r>
            <a:r>
              <a:rPr lang="en" sz="2600">
                <a:solidFill>
                  <a:schemeClr val="dk1"/>
                </a:solidFill>
              </a:rPr>
              <a:t> + </a:t>
            </a:r>
            <a:r>
              <a:rPr i="1" lang="en" sz="2600">
                <a:solidFill>
                  <a:schemeClr val="dk1"/>
                </a:solidFill>
              </a:rPr>
              <a:t>MR</a:t>
            </a:r>
            <a:r>
              <a:rPr lang="en" sz="1700">
                <a:solidFill>
                  <a:schemeClr val="dk1"/>
                </a:solidFill>
              </a:rPr>
              <a:t>cache</a:t>
            </a:r>
            <a:r>
              <a:rPr lang="en" sz="2600">
                <a:solidFill>
                  <a:schemeClr val="dk1"/>
                </a:solidFill>
              </a:rPr>
              <a:t>[</a:t>
            </a:r>
            <a:r>
              <a:rPr i="1" lang="en" sz="2600">
                <a:solidFill>
                  <a:schemeClr val="dk1"/>
                </a:solidFill>
              </a:rPr>
              <a:t>t</a:t>
            </a:r>
            <a:r>
              <a:rPr i="1" lang="en" sz="1700">
                <a:solidFill>
                  <a:schemeClr val="dk1"/>
                </a:solidFill>
              </a:rPr>
              <a:t>MM</a:t>
            </a:r>
            <a:r>
              <a:rPr lang="en" sz="2600">
                <a:solidFill>
                  <a:schemeClr val="dk1"/>
                </a:solidFill>
              </a:rPr>
              <a:t> + </a:t>
            </a:r>
            <a:r>
              <a:rPr i="1" lang="en" sz="2600">
                <a:solidFill>
                  <a:schemeClr val="dk1"/>
                </a:solidFill>
              </a:rPr>
              <a:t>MR</a:t>
            </a:r>
            <a:r>
              <a:rPr i="1" lang="en" sz="1700">
                <a:solidFill>
                  <a:schemeClr val="dk1"/>
                </a:solidFill>
              </a:rPr>
              <a:t>MM</a:t>
            </a:r>
            <a:r>
              <a:rPr lang="en" sz="2600">
                <a:solidFill>
                  <a:schemeClr val="dk1"/>
                </a:solidFill>
              </a:rPr>
              <a:t>(</a:t>
            </a:r>
            <a:r>
              <a:rPr i="1" lang="en" sz="2600">
                <a:solidFill>
                  <a:schemeClr val="dk1"/>
                </a:solidFill>
              </a:rPr>
              <a:t>t</a:t>
            </a:r>
            <a:r>
              <a:rPr i="1" lang="en" sz="1700">
                <a:solidFill>
                  <a:schemeClr val="dk1"/>
                </a:solidFill>
              </a:rPr>
              <a:t>VM</a:t>
            </a:r>
            <a:r>
              <a:rPr lang="en" sz="2600">
                <a:solidFill>
                  <a:schemeClr val="dk1"/>
                </a:solidFill>
              </a:rPr>
              <a:t>)]​</a:t>
            </a:r>
            <a:endParaRPr sz="26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Page Table Example 2​</a:t>
            </a:r>
            <a:endParaRPr/>
          </a:p>
        </p:txBody>
      </p:sp>
      <p:sp>
        <p:nvSpPr>
          <p:cNvPr id="785" name="Google Shape;785;p106"/>
          <p:cNvSpPr txBox="1"/>
          <p:nvPr>
            <p:ph idx="1" type="body"/>
          </p:nvPr>
        </p:nvSpPr>
        <p:spPr>
          <a:xfrm>
            <a:off x="311700" y="1152475"/>
            <a:ext cx="39042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sz="2900">
                <a:solidFill>
                  <a:schemeClr val="dk1"/>
                </a:solidFill>
              </a:rPr>
              <a:t>What is the physical address of virtual address </a:t>
            </a:r>
            <a:r>
              <a:rPr b="1" lang="en" sz="2900">
                <a:solidFill>
                  <a:srgbClr val="0070C0"/>
                </a:solidFill>
              </a:rPr>
              <a:t>0x73E0</a:t>
            </a:r>
            <a:r>
              <a:rPr lang="en" sz="2900">
                <a:solidFill>
                  <a:schemeClr val="dk1"/>
                </a:solidFill>
              </a:rPr>
              <a:t>?</a:t>
            </a:r>
            <a:endParaRPr sz="2900">
              <a:solidFill>
                <a:schemeClr val="dk1"/>
              </a:solidFill>
            </a:endParaRPr>
          </a:p>
          <a:p>
            <a:pPr indent="-339328" lvl="0" marL="1320800" rtl="0" algn="l">
              <a:spcBef>
                <a:spcPts val="1000"/>
              </a:spcBef>
              <a:spcAft>
                <a:spcPts val="0"/>
              </a:spcAft>
              <a:buClr>
                <a:schemeClr val="dk1"/>
              </a:buClr>
              <a:buSzPct val="93750"/>
              <a:buFont typeface="Arial"/>
              <a:buChar char="●"/>
            </a:pPr>
            <a:r>
              <a:rPr lang="en" sz="2400">
                <a:solidFill>
                  <a:schemeClr val="dk1"/>
                </a:solidFill>
              </a:rPr>
              <a:t>VPN = </a:t>
            </a:r>
            <a:r>
              <a:rPr b="1" lang="en" sz="2400">
                <a:solidFill>
                  <a:srgbClr val="0070C0"/>
                </a:solidFill>
              </a:rPr>
              <a:t>7</a:t>
            </a:r>
            <a:r>
              <a:rPr lang="en" sz="2400">
                <a:solidFill>
                  <a:srgbClr val="0070C0"/>
                </a:solidFill>
              </a:rPr>
              <a:t>​</a:t>
            </a:r>
            <a:endParaRPr sz="2400">
              <a:solidFill>
                <a:srgbClr val="0070C0"/>
              </a:solidFill>
            </a:endParaRPr>
          </a:p>
          <a:p>
            <a:pPr indent="-339328" lvl="0" marL="1320800" rtl="0" algn="l">
              <a:spcBef>
                <a:spcPts val="0"/>
              </a:spcBef>
              <a:spcAft>
                <a:spcPts val="0"/>
              </a:spcAft>
              <a:buClr>
                <a:schemeClr val="dk1"/>
              </a:buClr>
              <a:buSzPct val="93750"/>
              <a:buFont typeface="Avenir"/>
              <a:buChar char="●"/>
            </a:pPr>
            <a:r>
              <a:rPr lang="en" sz="2400">
                <a:solidFill>
                  <a:schemeClr val="dk1"/>
                </a:solidFill>
              </a:rPr>
              <a:t>Entry 7 is invalid​</a:t>
            </a:r>
            <a:endParaRPr sz="2400">
              <a:solidFill>
                <a:schemeClr val="dk1"/>
              </a:solidFill>
            </a:endParaRPr>
          </a:p>
          <a:p>
            <a:pPr indent="-339328" lvl="0" marL="1320800" rtl="0" algn="l">
              <a:spcBef>
                <a:spcPts val="0"/>
              </a:spcBef>
              <a:spcAft>
                <a:spcPts val="0"/>
              </a:spcAft>
              <a:buClr>
                <a:schemeClr val="dk1"/>
              </a:buClr>
              <a:buSzPct val="93750"/>
              <a:buFont typeface="Arial"/>
              <a:buChar char="●"/>
            </a:pPr>
            <a:r>
              <a:rPr lang="en" sz="2400">
                <a:solidFill>
                  <a:schemeClr val="dk1"/>
                </a:solidFill>
              </a:rPr>
              <a:t>Virtual page must be </a:t>
            </a:r>
            <a:r>
              <a:rPr b="1" i="1" lang="en" sz="2400">
                <a:solidFill>
                  <a:schemeClr val="dk1"/>
                </a:solidFill>
              </a:rPr>
              <a:t>paged </a:t>
            </a:r>
            <a:r>
              <a:rPr lang="en" sz="2400">
                <a:solidFill>
                  <a:schemeClr val="dk1"/>
                </a:solidFill>
              </a:rPr>
              <a:t>into physical memory from disk</a:t>
            </a:r>
            <a:endParaRPr sz="2400">
              <a:solidFill>
                <a:schemeClr val="dk1"/>
              </a:solidFill>
            </a:endParaRPr>
          </a:p>
          <a:p>
            <a:pPr indent="0" lvl="0" marL="0" rtl="0" algn="l">
              <a:spcBef>
                <a:spcPts val="0"/>
              </a:spcBef>
              <a:spcAft>
                <a:spcPts val="1000"/>
              </a:spcAft>
              <a:buNone/>
            </a:pPr>
            <a:r>
              <a:rPr lang="en" sz="2900">
                <a:solidFill>
                  <a:srgbClr val="C0504D"/>
                </a:solidFill>
              </a:rPr>
              <a:t> ​</a:t>
            </a:r>
            <a:endParaRPr/>
          </a:p>
        </p:txBody>
      </p:sp>
      <p:pic>
        <p:nvPicPr>
          <p:cNvPr id="786" name="Google Shape;786;p106"/>
          <p:cNvPicPr preferRelativeResize="0"/>
          <p:nvPr/>
        </p:nvPicPr>
        <p:blipFill>
          <a:blip r:embed="rId3">
            <a:alphaModFix/>
          </a:blip>
          <a:stretch>
            <a:fillRect/>
          </a:stretch>
        </p:blipFill>
        <p:spPr>
          <a:xfrm>
            <a:off x="4387075" y="606950"/>
            <a:ext cx="3752125" cy="4275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Page Table Challenges​</a:t>
            </a:r>
            <a:endParaRPr/>
          </a:p>
        </p:txBody>
      </p:sp>
      <p:sp>
        <p:nvSpPr>
          <p:cNvPr id="792" name="Google Shape;792;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90525" lvl="0" marL="863600" rtl="0" algn="l">
              <a:spcBef>
                <a:spcPts val="0"/>
              </a:spcBef>
              <a:spcAft>
                <a:spcPts val="0"/>
              </a:spcAft>
              <a:buClr>
                <a:schemeClr val="dk1"/>
              </a:buClr>
              <a:buSzPct val="93750"/>
              <a:buFont typeface="Arial"/>
              <a:buChar char="●"/>
            </a:pPr>
            <a:r>
              <a:rPr b="1" lang="en" sz="3200">
                <a:solidFill>
                  <a:schemeClr val="dk1"/>
                </a:solidFill>
              </a:rPr>
              <a:t>Page table is large</a:t>
            </a:r>
            <a:r>
              <a:rPr lang="en" sz="3200">
                <a:solidFill>
                  <a:schemeClr val="dk1"/>
                </a:solidFill>
              </a:rPr>
              <a:t>​</a:t>
            </a:r>
            <a:endParaRPr sz="3200">
              <a:solidFill>
                <a:schemeClr val="dk1"/>
              </a:solidFill>
            </a:endParaRPr>
          </a:p>
          <a:p>
            <a:pPr indent="-368935" lvl="0" marL="1320800" rtl="0" algn="l">
              <a:spcBef>
                <a:spcPts val="0"/>
              </a:spcBef>
              <a:spcAft>
                <a:spcPts val="0"/>
              </a:spcAft>
              <a:buClr>
                <a:schemeClr val="dk1"/>
              </a:buClr>
              <a:buSzPct val="92857"/>
              <a:buFont typeface="Avenir"/>
              <a:buChar char="●"/>
            </a:pPr>
            <a:r>
              <a:rPr lang="en" sz="2800">
                <a:solidFill>
                  <a:schemeClr val="dk1"/>
                </a:solidFill>
              </a:rPr>
              <a:t>usually located in physical memory​</a:t>
            </a:r>
            <a:endParaRPr sz="2800">
              <a:solidFill>
                <a:schemeClr val="dk1"/>
              </a:solidFill>
            </a:endParaRPr>
          </a:p>
          <a:p>
            <a:pPr indent="-390525" lvl="0" marL="863600" rtl="0" algn="l">
              <a:spcBef>
                <a:spcPts val="0"/>
              </a:spcBef>
              <a:spcAft>
                <a:spcPts val="0"/>
              </a:spcAft>
              <a:buClr>
                <a:schemeClr val="dk1"/>
              </a:buClr>
              <a:buSzPct val="93750"/>
              <a:buFont typeface="Avenir"/>
              <a:buChar char="●"/>
            </a:pPr>
            <a:r>
              <a:rPr lang="en" sz="3200">
                <a:solidFill>
                  <a:schemeClr val="dk1"/>
                </a:solidFill>
              </a:rPr>
              <a:t>Load/store requires 2 main memory accesses:​</a:t>
            </a:r>
            <a:endParaRPr sz="3200">
              <a:solidFill>
                <a:schemeClr val="dk1"/>
              </a:solidFill>
            </a:endParaRPr>
          </a:p>
          <a:p>
            <a:pPr indent="-368935" lvl="0" marL="1320800" rtl="0" algn="l">
              <a:spcBef>
                <a:spcPts val="0"/>
              </a:spcBef>
              <a:spcAft>
                <a:spcPts val="0"/>
              </a:spcAft>
              <a:buClr>
                <a:schemeClr val="dk1"/>
              </a:buClr>
              <a:buSzPct val="92857"/>
              <a:buFont typeface="Avenir"/>
              <a:buChar char="●"/>
            </a:pPr>
            <a:r>
              <a:rPr lang="en" sz="2800">
                <a:solidFill>
                  <a:schemeClr val="dk1"/>
                </a:solidFill>
              </a:rPr>
              <a:t>one for translation (page table read)​</a:t>
            </a:r>
            <a:endParaRPr sz="2800">
              <a:solidFill>
                <a:schemeClr val="dk1"/>
              </a:solidFill>
            </a:endParaRPr>
          </a:p>
          <a:p>
            <a:pPr indent="-368935" lvl="0" marL="1320800" rtl="0" algn="l">
              <a:spcBef>
                <a:spcPts val="0"/>
              </a:spcBef>
              <a:spcAft>
                <a:spcPts val="0"/>
              </a:spcAft>
              <a:buClr>
                <a:schemeClr val="dk1"/>
              </a:buClr>
              <a:buSzPct val="92857"/>
              <a:buFont typeface="Avenir"/>
              <a:buChar char="●"/>
            </a:pPr>
            <a:r>
              <a:rPr lang="en" sz="2800">
                <a:solidFill>
                  <a:schemeClr val="dk1"/>
                </a:solidFill>
              </a:rPr>
              <a:t>one to access data (after translation)​</a:t>
            </a:r>
            <a:endParaRPr sz="2800">
              <a:solidFill>
                <a:schemeClr val="dk1"/>
              </a:solidFill>
            </a:endParaRPr>
          </a:p>
          <a:p>
            <a:pPr indent="-390525" lvl="0" marL="863600" rtl="0" algn="l">
              <a:spcBef>
                <a:spcPts val="0"/>
              </a:spcBef>
              <a:spcAft>
                <a:spcPts val="0"/>
              </a:spcAft>
              <a:buClr>
                <a:schemeClr val="dk1"/>
              </a:buClr>
              <a:buSzPct val="93750"/>
              <a:buFont typeface="Avenir"/>
              <a:buChar char="●"/>
            </a:pPr>
            <a:r>
              <a:rPr lang="en" sz="3200">
                <a:solidFill>
                  <a:schemeClr val="dk1"/>
                </a:solidFill>
              </a:rPr>
              <a:t>Cuts memory performance in half​</a:t>
            </a:r>
            <a:endParaRPr sz="3200">
              <a:solidFill>
                <a:schemeClr val="dk1"/>
              </a:solidFill>
            </a:endParaRPr>
          </a:p>
          <a:p>
            <a:pPr indent="-368935" lvl="0" marL="1320800" rtl="0" algn="l">
              <a:spcBef>
                <a:spcPts val="0"/>
              </a:spcBef>
              <a:spcAft>
                <a:spcPts val="0"/>
              </a:spcAft>
              <a:buClr>
                <a:schemeClr val="dk1"/>
              </a:buClr>
              <a:buSzPct val="92857"/>
              <a:buFont typeface="Arial"/>
              <a:buChar char="●"/>
            </a:pPr>
            <a:r>
              <a:rPr b="1" i="1" lang="en" sz="2800">
                <a:solidFill>
                  <a:srgbClr val="0070C0"/>
                </a:solidFill>
              </a:rPr>
              <a:t>Unless we get clever</a:t>
            </a:r>
            <a:r>
              <a:rPr b="1" lang="en" sz="2800">
                <a:solidFill>
                  <a:srgbClr val="0070C0"/>
                </a:solidFill>
              </a:rPr>
              <a:t>…</a:t>
            </a:r>
            <a:r>
              <a:rPr lang="en" sz="2800">
                <a:solidFill>
                  <a:srgbClr val="0070C0"/>
                </a:solidFill>
              </a:rPr>
              <a:t>​</a:t>
            </a:r>
            <a:endParaRPr sz="2800">
              <a:solidFill>
                <a:srgbClr val="0070C0"/>
              </a:solidFill>
            </a:endParaRPr>
          </a:p>
          <a:p>
            <a:pPr indent="0" lvl="0" marL="0" rtl="0" algn="l">
              <a:spcBef>
                <a:spcPts val="0"/>
              </a:spcBef>
              <a:spcAft>
                <a:spcPts val="10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0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Translation Lookaside Buffer (TLB)​</a:t>
            </a:r>
            <a:endParaRPr/>
          </a:p>
        </p:txBody>
      </p:sp>
      <p:sp>
        <p:nvSpPr>
          <p:cNvPr id="798" name="Google Shape;798;p108"/>
          <p:cNvSpPr txBox="1"/>
          <p:nvPr>
            <p:ph idx="1" type="body"/>
          </p:nvPr>
        </p:nvSpPr>
        <p:spPr>
          <a:xfrm>
            <a:off x="311700" y="1152475"/>
            <a:ext cx="8520600" cy="380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688"/>
              <a:buNone/>
            </a:pPr>
            <a:r>
              <a:rPr lang="en" sz="1380"/>
              <a:t>Virtual memory would have a severe performance impact if it required a page table read on every load or store, doubling the delay of loads and stores.</a:t>
            </a:r>
            <a:endParaRPr sz="1380"/>
          </a:p>
          <a:p>
            <a:pPr indent="0" lvl="0" marL="0" rtl="0" algn="l">
              <a:spcBef>
                <a:spcPts val="1000"/>
              </a:spcBef>
              <a:spcAft>
                <a:spcPts val="0"/>
              </a:spcAft>
              <a:buSzPts val="688"/>
              <a:buNone/>
            </a:pPr>
            <a:r>
              <a:t/>
            </a:r>
            <a:endParaRPr sz="1112"/>
          </a:p>
          <a:p>
            <a:pPr indent="-299243" lvl="0" marL="457200" rtl="0" algn="l">
              <a:spcBef>
                <a:spcPts val="1000"/>
              </a:spcBef>
              <a:spcAft>
                <a:spcPts val="0"/>
              </a:spcAft>
              <a:buSzPts val="1113"/>
              <a:buChar char="●"/>
            </a:pPr>
            <a:r>
              <a:rPr lang="en" sz="1112"/>
              <a:t>But page table accesses have great temporal locality. </a:t>
            </a:r>
            <a:endParaRPr sz="1112"/>
          </a:p>
          <a:p>
            <a:pPr indent="-299243" lvl="0" marL="457200" rtl="0" algn="l">
              <a:spcBef>
                <a:spcPts val="1000"/>
              </a:spcBef>
              <a:spcAft>
                <a:spcPts val="0"/>
              </a:spcAft>
              <a:buSzPts val="1113"/>
              <a:buChar char="●"/>
            </a:pPr>
            <a:r>
              <a:rPr lang="en" sz="1112"/>
              <a:t>The temporal and spatial locality of data accesses and the large page size mean that many consecutive loads or stores are likely to reference the same page.</a:t>
            </a:r>
            <a:endParaRPr sz="1112"/>
          </a:p>
          <a:p>
            <a:pPr indent="-299243" lvl="0" marL="457200" rtl="0" algn="l">
              <a:spcBef>
                <a:spcPts val="1000"/>
              </a:spcBef>
              <a:spcAft>
                <a:spcPts val="0"/>
              </a:spcAft>
              <a:buSzPts val="1113"/>
              <a:buChar char="●"/>
            </a:pPr>
            <a:r>
              <a:rPr lang="en" sz="1112"/>
              <a:t>Therefore, if the processor remembers the last page table entry that it read, it can probably reuse this translation without rereading the page table. </a:t>
            </a:r>
            <a:endParaRPr sz="1112"/>
          </a:p>
          <a:p>
            <a:pPr indent="-299243" lvl="0" marL="457200" rtl="0" algn="l">
              <a:spcBef>
                <a:spcPts val="1000"/>
              </a:spcBef>
              <a:spcAft>
                <a:spcPts val="0"/>
              </a:spcAft>
              <a:buSzPts val="1113"/>
              <a:buChar char="●"/>
            </a:pPr>
            <a:r>
              <a:rPr lang="en" sz="1112"/>
              <a:t>In general, the processor can keep the last several page table entries in a small cache called a </a:t>
            </a:r>
            <a:r>
              <a:rPr lang="en" sz="1112">
                <a:solidFill>
                  <a:srgbClr val="1D40EF"/>
                </a:solidFill>
              </a:rPr>
              <a:t>translation lookaside buffer (TLB)</a:t>
            </a:r>
            <a:r>
              <a:rPr lang="en" sz="1112"/>
              <a:t>. </a:t>
            </a:r>
            <a:endParaRPr sz="1112"/>
          </a:p>
          <a:p>
            <a:pPr indent="-299243" lvl="0" marL="457200" rtl="0" algn="l">
              <a:spcBef>
                <a:spcPts val="1000"/>
              </a:spcBef>
              <a:spcAft>
                <a:spcPts val="1000"/>
              </a:spcAft>
              <a:buSzPts val="1113"/>
              <a:buChar char="●"/>
            </a:pPr>
            <a:r>
              <a:rPr lang="en" sz="1112"/>
              <a:t> The processor “looks aside” to find the translation in the TLB before having to access the page table in physical memory.</a:t>
            </a:r>
            <a:endParaRPr sz="1112"/>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Translation Lookaside Buffer (TLB)​</a:t>
            </a:r>
            <a:endParaRPr/>
          </a:p>
        </p:txBody>
      </p:sp>
      <p:sp>
        <p:nvSpPr>
          <p:cNvPr id="804" name="Google Shape;804;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19100" lvl="0" marL="863600" rtl="0" algn="l">
              <a:spcBef>
                <a:spcPts val="0"/>
              </a:spcBef>
              <a:spcAft>
                <a:spcPts val="0"/>
              </a:spcAft>
              <a:buClr>
                <a:schemeClr val="dk1"/>
              </a:buClr>
              <a:buSzPts val="3000"/>
              <a:buFont typeface="Avenir"/>
              <a:buChar char="●"/>
            </a:pPr>
            <a:r>
              <a:rPr lang="en" sz="3200">
                <a:solidFill>
                  <a:schemeClr val="dk1"/>
                </a:solidFill>
              </a:rPr>
              <a:t>Small cache of most recent translations​</a:t>
            </a:r>
            <a:endParaRPr sz="3200">
              <a:solidFill>
                <a:schemeClr val="dk1"/>
              </a:solidFill>
            </a:endParaRPr>
          </a:p>
          <a:p>
            <a:pPr indent="-419100" lvl="0" marL="863600" rtl="0" algn="l">
              <a:spcBef>
                <a:spcPts val="0"/>
              </a:spcBef>
              <a:spcAft>
                <a:spcPts val="0"/>
              </a:spcAft>
              <a:buClr>
                <a:schemeClr val="dk1"/>
              </a:buClr>
              <a:buSzPts val="3000"/>
              <a:buFont typeface="Avenir"/>
              <a:buChar char="●"/>
            </a:pPr>
            <a:r>
              <a:rPr lang="en" sz="3200">
                <a:solidFill>
                  <a:schemeClr val="dk1"/>
                </a:solidFill>
              </a:rPr>
              <a:t>Reduces # of memory accesses for </a:t>
            </a:r>
            <a:r>
              <a:rPr i="1" lang="en" sz="3200">
                <a:solidFill>
                  <a:schemeClr val="dk1"/>
                </a:solidFill>
              </a:rPr>
              <a:t>most</a:t>
            </a:r>
            <a:r>
              <a:rPr lang="en" sz="3200">
                <a:solidFill>
                  <a:schemeClr val="dk1"/>
                </a:solidFill>
              </a:rPr>
              <a:t> loads/stores from 2 to 1​</a:t>
            </a:r>
            <a:endParaRPr sz="32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TLB​</a:t>
            </a:r>
            <a:endParaRPr/>
          </a:p>
        </p:txBody>
      </p:sp>
      <p:sp>
        <p:nvSpPr>
          <p:cNvPr id="810" name="Google Shape;810;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50837" lvl="0" marL="863600" rtl="0" algn="l">
              <a:spcBef>
                <a:spcPts val="0"/>
              </a:spcBef>
              <a:spcAft>
                <a:spcPts val="0"/>
              </a:spcAft>
              <a:buClr>
                <a:schemeClr val="dk1"/>
              </a:buClr>
              <a:buSzPct val="91666"/>
              <a:buFont typeface="Avenir"/>
              <a:buChar char="●"/>
            </a:pPr>
            <a:r>
              <a:rPr lang="en" sz="3000">
                <a:solidFill>
                  <a:schemeClr val="dk1"/>
                </a:solidFill>
              </a:rPr>
              <a:t>Page table accesses: high temporal locality​</a:t>
            </a:r>
            <a:endParaRPr sz="3000">
              <a:solidFill>
                <a:schemeClr val="dk1"/>
              </a:solidFill>
            </a:endParaRPr>
          </a:p>
          <a:p>
            <a:pPr indent="-335280" lvl="0" marL="1320800" rtl="0" algn="l">
              <a:spcBef>
                <a:spcPts val="0"/>
              </a:spcBef>
              <a:spcAft>
                <a:spcPts val="0"/>
              </a:spcAft>
              <a:buClr>
                <a:schemeClr val="dk1"/>
              </a:buClr>
              <a:buSzPct val="92307"/>
              <a:buFont typeface="Avenir"/>
              <a:buChar char="●"/>
            </a:pPr>
            <a:r>
              <a:rPr lang="en" sz="2600">
                <a:solidFill>
                  <a:schemeClr val="dk1"/>
                </a:solidFill>
              </a:rPr>
              <a:t>Large page size, so consecutive loads/stores likely to access same page​</a:t>
            </a:r>
            <a:endParaRPr sz="2600">
              <a:solidFill>
                <a:schemeClr val="dk1"/>
              </a:solidFill>
            </a:endParaRPr>
          </a:p>
          <a:p>
            <a:pPr indent="-350837" lvl="0" marL="863600" rtl="0" algn="l">
              <a:spcBef>
                <a:spcPts val="0"/>
              </a:spcBef>
              <a:spcAft>
                <a:spcPts val="0"/>
              </a:spcAft>
              <a:buClr>
                <a:schemeClr val="dk1"/>
              </a:buClr>
              <a:buSzPct val="91666"/>
              <a:buFont typeface="Avenir"/>
              <a:buChar char="●"/>
            </a:pPr>
            <a:r>
              <a:rPr lang="en" sz="3000">
                <a:solidFill>
                  <a:schemeClr val="dk1"/>
                </a:solidFill>
              </a:rPr>
              <a:t>TLB​</a:t>
            </a:r>
            <a:endParaRPr sz="3000">
              <a:solidFill>
                <a:schemeClr val="dk1"/>
              </a:solidFill>
            </a:endParaRPr>
          </a:p>
          <a:p>
            <a:pPr indent="-335280" lvl="0" marL="1320800" rtl="0" algn="l">
              <a:spcBef>
                <a:spcPts val="0"/>
              </a:spcBef>
              <a:spcAft>
                <a:spcPts val="0"/>
              </a:spcAft>
              <a:buClr>
                <a:schemeClr val="dk1"/>
              </a:buClr>
              <a:buSzPct val="92307"/>
              <a:buFont typeface="Avenir"/>
              <a:buChar char="●"/>
            </a:pPr>
            <a:r>
              <a:rPr lang="en" sz="2600">
                <a:solidFill>
                  <a:schemeClr val="dk1"/>
                </a:solidFill>
              </a:rPr>
              <a:t>Small: accessed in &lt; 1 cycle​</a:t>
            </a:r>
            <a:endParaRPr sz="2600">
              <a:solidFill>
                <a:schemeClr val="dk1"/>
              </a:solidFill>
            </a:endParaRPr>
          </a:p>
          <a:p>
            <a:pPr indent="-335280" lvl="0" marL="1320800" rtl="0" algn="l">
              <a:spcBef>
                <a:spcPts val="0"/>
              </a:spcBef>
              <a:spcAft>
                <a:spcPts val="0"/>
              </a:spcAft>
              <a:buClr>
                <a:schemeClr val="dk1"/>
              </a:buClr>
              <a:buSzPct val="92307"/>
              <a:buFont typeface="Avenir"/>
              <a:buChar char="●"/>
            </a:pPr>
            <a:r>
              <a:rPr lang="en" sz="2600">
                <a:solidFill>
                  <a:schemeClr val="dk1"/>
                </a:solidFill>
              </a:rPr>
              <a:t>Typically 16 - 512 entries​</a:t>
            </a:r>
            <a:endParaRPr sz="2600">
              <a:solidFill>
                <a:schemeClr val="dk1"/>
              </a:solidFill>
            </a:endParaRPr>
          </a:p>
          <a:p>
            <a:pPr indent="-335280" lvl="0" marL="1320800" rtl="0" algn="l">
              <a:spcBef>
                <a:spcPts val="0"/>
              </a:spcBef>
              <a:spcAft>
                <a:spcPts val="0"/>
              </a:spcAft>
              <a:buClr>
                <a:schemeClr val="dk1"/>
              </a:buClr>
              <a:buSzPct val="92307"/>
              <a:buFont typeface="Avenir"/>
              <a:buChar char="●"/>
            </a:pPr>
            <a:r>
              <a:rPr lang="en" sz="2600">
                <a:solidFill>
                  <a:schemeClr val="dk1"/>
                </a:solidFill>
              </a:rPr>
              <a:t>Fully associative​</a:t>
            </a:r>
            <a:endParaRPr sz="2600">
              <a:solidFill>
                <a:schemeClr val="dk1"/>
              </a:solidFill>
            </a:endParaRPr>
          </a:p>
          <a:p>
            <a:pPr indent="-335280" lvl="0" marL="1320800" rtl="0" algn="l">
              <a:spcBef>
                <a:spcPts val="0"/>
              </a:spcBef>
              <a:spcAft>
                <a:spcPts val="0"/>
              </a:spcAft>
              <a:buClr>
                <a:schemeClr val="dk1"/>
              </a:buClr>
              <a:buSzPct val="92307"/>
              <a:buFont typeface="Avenir"/>
              <a:buChar char="●"/>
            </a:pPr>
            <a:r>
              <a:rPr lang="en" sz="2600">
                <a:solidFill>
                  <a:schemeClr val="dk1"/>
                </a:solidFill>
              </a:rPr>
              <a:t>&gt; 99 % hit rates typical​</a:t>
            </a:r>
            <a:endParaRPr sz="2600">
              <a:solidFill>
                <a:schemeClr val="dk1"/>
              </a:solidFill>
            </a:endParaRPr>
          </a:p>
          <a:p>
            <a:pPr indent="-335280" lvl="0" marL="1320800" rtl="0" algn="l">
              <a:spcBef>
                <a:spcPts val="0"/>
              </a:spcBef>
              <a:spcAft>
                <a:spcPts val="0"/>
              </a:spcAft>
              <a:buClr>
                <a:schemeClr val="dk1"/>
              </a:buClr>
              <a:buSzPct val="92307"/>
              <a:buFont typeface="Avenir"/>
              <a:buChar char="●"/>
            </a:pPr>
            <a:r>
              <a:rPr lang="en" sz="2600">
                <a:solidFill>
                  <a:schemeClr val="dk1"/>
                </a:solidFill>
              </a:rPr>
              <a:t>Reduces # of memory accesses for most loads/stores from 2 to 1​</a:t>
            </a:r>
            <a:endParaRPr sz="26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2-Entry TLB​</a:t>
            </a:r>
            <a:endParaRPr/>
          </a:p>
        </p:txBody>
      </p:sp>
      <p:pic>
        <p:nvPicPr>
          <p:cNvPr id="816" name="Google Shape;816;p111"/>
          <p:cNvPicPr preferRelativeResize="0"/>
          <p:nvPr/>
        </p:nvPicPr>
        <p:blipFill>
          <a:blip r:embed="rId3">
            <a:alphaModFix/>
          </a:blip>
          <a:stretch>
            <a:fillRect/>
          </a:stretch>
        </p:blipFill>
        <p:spPr>
          <a:xfrm>
            <a:off x="116600" y="1450575"/>
            <a:ext cx="5547300" cy="3461186"/>
          </a:xfrm>
          <a:prstGeom prst="rect">
            <a:avLst/>
          </a:prstGeom>
          <a:noFill/>
          <a:ln>
            <a:noFill/>
          </a:ln>
        </p:spPr>
      </p:pic>
      <p:sp>
        <p:nvSpPr>
          <p:cNvPr id="817" name="Google Shape;817;p111"/>
          <p:cNvSpPr txBox="1"/>
          <p:nvPr/>
        </p:nvSpPr>
        <p:spPr>
          <a:xfrm>
            <a:off x="5610200" y="632500"/>
            <a:ext cx="3434100" cy="4017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The two-entry TLB with the request for virtual address 0x247C.</a:t>
            </a:r>
            <a:endParaRPr>
              <a:latin typeface="Times New Roman"/>
              <a:ea typeface="Times New Roman"/>
              <a:cs typeface="Times New Roman"/>
              <a:sym typeface="Times New Roman"/>
            </a:endParaRPr>
          </a:p>
          <a:p>
            <a:pPr indent="-317500" lvl="0" marL="457200" rtl="0" algn="l">
              <a:spcBef>
                <a:spcPts val="1000"/>
              </a:spcBef>
              <a:spcAft>
                <a:spcPts val="0"/>
              </a:spcAft>
              <a:buSzPts val="1400"/>
              <a:buFont typeface="Times New Roman"/>
              <a:buChar char="●"/>
            </a:pPr>
            <a:r>
              <a:rPr lang="en">
                <a:latin typeface="Times New Roman"/>
                <a:ea typeface="Times New Roman"/>
                <a:cs typeface="Times New Roman"/>
                <a:sym typeface="Times New Roman"/>
              </a:rPr>
              <a:t>The TLB receives the virtual page number of the incoming address, 0x2, and compares it to the virtual page number of each entry. Entry 0 matches and is valid, so the request hits. </a:t>
            </a:r>
            <a:endParaRPr>
              <a:latin typeface="Times New Roman"/>
              <a:ea typeface="Times New Roman"/>
              <a:cs typeface="Times New Roman"/>
              <a:sym typeface="Times New Roman"/>
            </a:endParaRPr>
          </a:p>
          <a:p>
            <a:pPr indent="-317500" lvl="0" marL="457200" rtl="0" algn="l">
              <a:spcBef>
                <a:spcPts val="1000"/>
              </a:spcBef>
              <a:spcAft>
                <a:spcPts val="0"/>
              </a:spcAft>
              <a:buSzPts val="1400"/>
              <a:buFont typeface="Times New Roman"/>
              <a:buChar char="●"/>
            </a:pPr>
            <a:r>
              <a:rPr lang="en">
                <a:latin typeface="Times New Roman"/>
                <a:ea typeface="Times New Roman"/>
                <a:cs typeface="Times New Roman"/>
                <a:sym typeface="Times New Roman"/>
              </a:rPr>
              <a:t>The translated physical address is the physical page number of the matching entry, 0x7FFF, concatenated with the page offset of the virtual address.</a:t>
            </a:r>
            <a:endParaRPr>
              <a:latin typeface="Times New Roman"/>
              <a:ea typeface="Times New Roman"/>
              <a:cs typeface="Times New Roman"/>
              <a:sym typeface="Times New Roman"/>
            </a:endParaRPr>
          </a:p>
          <a:p>
            <a:pPr indent="-317500" lvl="0" marL="457200" rtl="0" algn="l">
              <a:spcBef>
                <a:spcPts val="1000"/>
              </a:spcBef>
              <a:spcAft>
                <a:spcPts val="1000"/>
              </a:spcAft>
              <a:buSzPts val="1400"/>
              <a:buFont typeface="Times New Roman"/>
              <a:buChar char="●"/>
            </a:pPr>
            <a:r>
              <a:rPr lang="en">
                <a:latin typeface="Times New Roman"/>
                <a:ea typeface="Times New Roman"/>
                <a:cs typeface="Times New Roman"/>
                <a:sym typeface="Times New Roman"/>
              </a:rPr>
              <a:t>As always, the page offset requires no translation. The request for virtual address 0x5FB0 misses in the TLB. So, the request is forwarded to the page table for translation.</a:t>
            </a:r>
            <a:endParaRPr>
              <a:latin typeface="Times New Roman"/>
              <a:ea typeface="Times New Roman"/>
              <a:cs typeface="Times New Roman"/>
              <a:sym typeface="Times New Roman"/>
            </a:endParaRPr>
          </a:p>
        </p:txBody>
      </p:sp>
      <p:pic>
        <p:nvPicPr>
          <p:cNvPr id="818" name="Google Shape;818;p111"/>
          <p:cNvPicPr preferRelativeResize="0"/>
          <p:nvPr/>
        </p:nvPicPr>
        <p:blipFill>
          <a:blip r:embed="rId4">
            <a:alphaModFix/>
          </a:blip>
          <a:stretch>
            <a:fillRect/>
          </a:stretch>
        </p:blipFill>
        <p:spPr>
          <a:xfrm>
            <a:off x="2986525" y="697050"/>
            <a:ext cx="2281849" cy="13631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1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Protection​</a:t>
            </a:r>
            <a:endParaRPr/>
          </a:p>
        </p:txBody>
      </p:sp>
      <p:sp>
        <p:nvSpPr>
          <p:cNvPr id="824" name="Google Shape;824;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6712" lvl="0" marL="863600" rtl="0" algn="l">
              <a:lnSpc>
                <a:spcPct val="105000"/>
              </a:lnSpc>
              <a:spcBef>
                <a:spcPts val="0"/>
              </a:spcBef>
              <a:spcAft>
                <a:spcPts val="0"/>
              </a:spcAft>
              <a:buClr>
                <a:schemeClr val="dk1"/>
              </a:buClr>
              <a:buSzPts val="2175"/>
              <a:buFont typeface="Avenir"/>
              <a:buChar char="●"/>
            </a:pPr>
            <a:r>
              <a:rPr lang="en" sz="2360">
                <a:solidFill>
                  <a:schemeClr val="dk1"/>
                </a:solidFill>
              </a:rPr>
              <a:t>Multiple processes (programs) run at once​</a:t>
            </a:r>
            <a:endParaRPr sz="2360">
              <a:solidFill>
                <a:schemeClr val="dk1"/>
              </a:solidFill>
            </a:endParaRPr>
          </a:p>
          <a:p>
            <a:pPr indent="-366712" lvl="0" marL="863600" rtl="0" algn="l">
              <a:lnSpc>
                <a:spcPct val="105000"/>
              </a:lnSpc>
              <a:spcBef>
                <a:spcPts val="0"/>
              </a:spcBef>
              <a:spcAft>
                <a:spcPts val="0"/>
              </a:spcAft>
              <a:buClr>
                <a:schemeClr val="dk1"/>
              </a:buClr>
              <a:buSzPts val="2175"/>
              <a:buFont typeface="Avenir"/>
              <a:buChar char="●"/>
            </a:pPr>
            <a:r>
              <a:rPr lang="en" sz="2360">
                <a:solidFill>
                  <a:schemeClr val="dk1"/>
                </a:solidFill>
              </a:rPr>
              <a:t>Each process has its own page table​</a:t>
            </a:r>
            <a:endParaRPr sz="2360">
              <a:solidFill>
                <a:schemeClr val="dk1"/>
              </a:solidFill>
            </a:endParaRPr>
          </a:p>
          <a:p>
            <a:pPr indent="-366712" lvl="0" marL="863600" rtl="0" algn="l">
              <a:lnSpc>
                <a:spcPct val="105000"/>
              </a:lnSpc>
              <a:spcBef>
                <a:spcPts val="0"/>
              </a:spcBef>
              <a:spcAft>
                <a:spcPts val="0"/>
              </a:spcAft>
              <a:buClr>
                <a:schemeClr val="dk1"/>
              </a:buClr>
              <a:buSzPts val="2175"/>
              <a:buFont typeface="Avenir"/>
              <a:buChar char="●"/>
            </a:pPr>
            <a:r>
              <a:rPr lang="en" sz="2360">
                <a:solidFill>
                  <a:schemeClr val="dk1"/>
                </a:solidFill>
              </a:rPr>
              <a:t>Each process can use entire virtual address space​</a:t>
            </a:r>
            <a:endParaRPr sz="2360">
              <a:solidFill>
                <a:schemeClr val="dk1"/>
              </a:solidFill>
            </a:endParaRPr>
          </a:p>
          <a:p>
            <a:pPr indent="-366712" lvl="0" marL="863600" rtl="0" algn="l">
              <a:lnSpc>
                <a:spcPct val="105000"/>
              </a:lnSpc>
              <a:spcBef>
                <a:spcPts val="0"/>
              </a:spcBef>
              <a:spcAft>
                <a:spcPts val="0"/>
              </a:spcAft>
              <a:buClr>
                <a:schemeClr val="dk1"/>
              </a:buClr>
              <a:buSzPts val="2175"/>
              <a:buFont typeface="Avenir"/>
              <a:buChar char="●"/>
            </a:pPr>
            <a:r>
              <a:rPr lang="en" sz="2360">
                <a:solidFill>
                  <a:schemeClr val="dk1"/>
                </a:solidFill>
              </a:rPr>
              <a:t>A process can only access physical pages mapped in its own page table​</a:t>
            </a:r>
            <a:endParaRPr sz="2360">
              <a:solidFill>
                <a:schemeClr val="dk1"/>
              </a:solidFill>
            </a:endParaRPr>
          </a:p>
          <a:p>
            <a:pPr indent="0" lvl="0" marL="0" rtl="0" algn="l">
              <a:lnSpc>
                <a:spcPct val="105000"/>
              </a:lnSpc>
              <a:spcBef>
                <a:spcPts val="0"/>
              </a:spcBef>
              <a:spcAft>
                <a:spcPts val="1000"/>
              </a:spcAft>
              <a:buSzPts val="1018"/>
              <a:buNone/>
            </a:pPr>
            <a:r>
              <a:t/>
            </a:r>
            <a:endParaRPr sz="1342"/>
          </a:p>
        </p:txBody>
      </p:sp>
      <p:sp>
        <p:nvSpPr>
          <p:cNvPr id="825" name="Google Shape;825;p112"/>
          <p:cNvSpPr txBox="1"/>
          <p:nvPr/>
        </p:nvSpPr>
        <p:spPr>
          <a:xfrm>
            <a:off x="654925" y="3359725"/>
            <a:ext cx="8177400" cy="15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C00000"/>
                </a:solidFill>
                <a:latin typeface="Times New Roman"/>
                <a:ea typeface="Times New Roman"/>
                <a:cs typeface="Times New Roman"/>
                <a:sym typeface="Times New Roman"/>
              </a:rPr>
              <a:t>No program should be able to access another program’s memory without permission. This is called memory protection.</a:t>
            </a:r>
            <a:endParaRPr sz="1600">
              <a:solidFill>
                <a:srgbClr val="C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C000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0000FF"/>
                </a:solidFill>
                <a:latin typeface="Times New Roman"/>
                <a:ea typeface="Times New Roman"/>
                <a:cs typeface="Times New Roman"/>
                <a:sym typeface="Times New Roman"/>
              </a:rPr>
              <a:t>Virtual memory systems provide memory protection by giving each program its own virtual address space.</a:t>
            </a:r>
            <a:endParaRPr sz="1600">
              <a:solidFill>
                <a:srgbClr val="0000FF"/>
              </a:solidFill>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1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Address Space</a:t>
            </a:r>
            <a:endParaRPr/>
          </a:p>
        </p:txBody>
      </p:sp>
      <p:sp>
        <p:nvSpPr>
          <p:cNvPr id="831" name="Google Shape;831;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41947" lvl="0" marL="457200" rtl="0" algn="l">
              <a:spcBef>
                <a:spcPts val="0"/>
              </a:spcBef>
              <a:spcAft>
                <a:spcPts val="0"/>
              </a:spcAft>
              <a:buSzPct val="100000"/>
              <a:buChar char="●"/>
            </a:pPr>
            <a:r>
              <a:rPr lang="en"/>
              <a:t>Each program can use as much memory as it wants in that virtual address space, but only a portion of the virtual address space is in physical memory at any given time.</a:t>
            </a:r>
            <a:endParaRPr/>
          </a:p>
          <a:p>
            <a:pPr indent="-341947" lvl="0" marL="457200" rtl="0" algn="l">
              <a:spcBef>
                <a:spcPts val="1000"/>
              </a:spcBef>
              <a:spcAft>
                <a:spcPts val="0"/>
              </a:spcAft>
              <a:buSzPct val="100000"/>
              <a:buChar char="●"/>
            </a:pPr>
            <a:r>
              <a:rPr lang="en"/>
              <a:t>Each program can use its entire virtual address space without having to worry about where other programs are physically located. </a:t>
            </a:r>
            <a:endParaRPr/>
          </a:p>
          <a:p>
            <a:pPr indent="-341947" lvl="0" marL="457200" rtl="0" algn="l">
              <a:spcBef>
                <a:spcPts val="1000"/>
              </a:spcBef>
              <a:spcAft>
                <a:spcPts val="0"/>
              </a:spcAft>
              <a:buSzPct val="100000"/>
              <a:buChar char="●"/>
            </a:pPr>
            <a:r>
              <a:rPr lang="en"/>
              <a:t>However, a program can access only those physical pages that are mapped in its page table. </a:t>
            </a:r>
            <a:endParaRPr/>
          </a:p>
          <a:p>
            <a:pPr indent="-341947" lvl="0" marL="457200" rtl="0" algn="l">
              <a:spcBef>
                <a:spcPts val="1000"/>
              </a:spcBef>
              <a:spcAft>
                <a:spcPts val="1000"/>
              </a:spcAft>
              <a:buSzPct val="100000"/>
              <a:buChar char="●"/>
            </a:pPr>
            <a:r>
              <a:rPr lang="en"/>
              <a:t>In this way, a program cannot accidentally or maliciously access another program’s physical pages, because they are not mapped in its page table.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1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Memory Summary​</a:t>
            </a:r>
            <a:endParaRPr/>
          </a:p>
        </p:txBody>
      </p:sp>
      <p:sp>
        <p:nvSpPr>
          <p:cNvPr id="837" name="Google Shape;837;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5125" lvl="0" marL="863600" rtl="0" algn="l">
              <a:lnSpc>
                <a:spcPct val="95000"/>
              </a:lnSpc>
              <a:spcBef>
                <a:spcPts val="0"/>
              </a:spcBef>
              <a:spcAft>
                <a:spcPts val="0"/>
              </a:spcAft>
              <a:buClr>
                <a:schemeClr val="dk1"/>
              </a:buClr>
              <a:buSzPts val="2150"/>
              <a:buFont typeface="Arial"/>
              <a:buChar char="●"/>
            </a:pPr>
            <a:r>
              <a:rPr lang="en" sz="2320">
                <a:solidFill>
                  <a:schemeClr val="dk1"/>
                </a:solidFill>
              </a:rPr>
              <a:t>Virtual memory increases </a:t>
            </a:r>
            <a:r>
              <a:rPr b="1" lang="en" sz="2320">
                <a:solidFill>
                  <a:srgbClr val="0070C0"/>
                </a:solidFill>
              </a:rPr>
              <a:t>capacity</a:t>
            </a:r>
            <a:r>
              <a:rPr lang="en" sz="2320">
                <a:solidFill>
                  <a:srgbClr val="0070C0"/>
                </a:solidFill>
              </a:rPr>
              <a:t>​</a:t>
            </a:r>
            <a:endParaRPr sz="2320">
              <a:solidFill>
                <a:srgbClr val="0070C0"/>
              </a:solidFill>
            </a:endParaRPr>
          </a:p>
          <a:p>
            <a:pPr indent="-365125" lvl="0" marL="863600" rtl="0" algn="l">
              <a:lnSpc>
                <a:spcPct val="95000"/>
              </a:lnSpc>
              <a:spcBef>
                <a:spcPts val="0"/>
              </a:spcBef>
              <a:spcAft>
                <a:spcPts val="0"/>
              </a:spcAft>
              <a:buClr>
                <a:schemeClr val="dk1"/>
              </a:buClr>
              <a:buSzPts val="2150"/>
              <a:buFont typeface="Avenir"/>
              <a:buChar char="●"/>
            </a:pPr>
            <a:r>
              <a:rPr lang="en" sz="2320">
                <a:solidFill>
                  <a:schemeClr val="dk1"/>
                </a:solidFill>
              </a:rPr>
              <a:t>A subset of virtual pages in physical memory​</a:t>
            </a:r>
            <a:endParaRPr sz="2320">
              <a:solidFill>
                <a:schemeClr val="dk1"/>
              </a:solidFill>
            </a:endParaRPr>
          </a:p>
          <a:p>
            <a:pPr indent="-365125" lvl="0" marL="863600" rtl="0" algn="l">
              <a:lnSpc>
                <a:spcPct val="95000"/>
              </a:lnSpc>
              <a:spcBef>
                <a:spcPts val="0"/>
              </a:spcBef>
              <a:spcAft>
                <a:spcPts val="0"/>
              </a:spcAft>
              <a:buClr>
                <a:schemeClr val="dk1"/>
              </a:buClr>
              <a:buSzPts val="2150"/>
              <a:buFont typeface="Arial"/>
              <a:buChar char="●"/>
            </a:pPr>
            <a:r>
              <a:rPr b="1" lang="en" sz="2320">
                <a:solidFill>
                  <a:srgbClr val="0070C0"/>
                </a:solidFill>
              </a:rPr>
              <a:t>Page table</a:t>
            </a:r>
            <a:r>
              <a:rPr lang="en" sz="2320">
                <a:solidFill>
                  <a:srgbClr val="0070C0"/>
                </a:solidFill>
              </a:rPr>
              <a:t> </a:t>
            </a:r>
            <a:r>
              <a:rPr lang="en" sz="2320">
                <a:solidFill>
                  <a:schemeClr val="dk1"/>
                </a:solidFill>
              </a:rPr>
              <a:t>maps virtual pages to physical pages – address translation​</a:t>
            </a:r>
            <a:endParaRPr sz="2320">
              <a:solidFill>
                <a:schemeClr val="dk1"/>
              </a:solidFill>
            </a:endParaRPr>
          </a:p>
          <a:p>
            <a:pPr indent="-365125" lvl="0" marL="863600" rtl="0" algn="l">
              <a:lnSpc>
                <a:spcPct val="95000"/>
              </a:lnSpc>
              <a:spcBef>
                <a:spcPts val="0"/>
              </a:spcBef>
              <a:spcAft>
                <a:spcPts val="0"/>
              </a:spcAft>
              <a:buClr>
                <a:schemeClr val="dk1"/>
              </a:buClr>
              <a:buSzPts val="2150"/>
              <a:buFont typeface="Arial"/>
              <a:buChar char="●"/>
            </a:pPr>
            <a:r>
              <a:rPr lang="en" sz="2320">
                <a:solidFill>
                  <a:schemeClr val="dk1"/>
                </a:solidFill>
              </a:rPr>
              <a:t>A </a:t>
            </a:r>
            <a:r>
              <a:rPr b="1" lang="en" sz="2320">
                <a:solidFill>
                  <a:srgbClr val="0070C0"/>
                </a:solidFill>
              </a:rPr>
              <a:t>TLB</a:t>
            </a:r>
            <a:r>
              <a:rPr lang="en" sz="2320">
                <a:solidFill>
                  <a:srgbClr val="0070C0"/>
                </a:solidFill>
              </a:rPr>
              <a:t> </a:t>
            </a:r>
            <a:r>
              <a:rPr lang="en" sz="2320">
                <a:solidFill>
                  <a:schemeClr val="dk1"/>
                </a:solidFill>
              </a:rPr>
              <a:t>speeds up address translation​</a:t>
            </a:r>
            <a:endParaRPr sz="2320">
              <a:solidFill>
                <a:schemeClr val="dk1"/>
              </a:solidFill>
            </a:endParaRPr>
          </a:p>
          <a:p>
            <a:pPr indent="-365125" lvl="0" marL="863600" rtl="0" algn="l">
              <a:lnSpc>
                <a:spcPct val="95000"/>
              </a:lnSpc>
              <a:spcBef>
                <a:spcPts val="0"/>
              </a:spcBef>
              <a:spcAft>
                <a:spcPts val="0"/>
              </a:spcAft>
              <a:buClr>
                <a:schemeClr val="dk1"/>
              </a:buClr>
              <a:buSzPts val="2150"/>
              <a:buFont typeface="Arial"/>
              <a:buChar char="●"/>
            </a:pPr>
            <a:r>
              <a:rPr lang="en" sz="2320">
                <a:solidFill>
                  <a:schemeClr val="dk1"/>
                </a:solidFill>
              </a:rPr>
              <a:t>Different page tables for different programs provides </a:t>
            </a:r>
            <a:r>
              <a:rPr b="1" lang="en" sz="2320">
                <a:solidFill>
                  <a:srgbClr val="0070C0"/>
                </a:solidFill>
              </a:rPr>
              <a:t>memory protection</a:t>
            </a:r>
            <a:r>
              <a:rPr lang="en" sz="2320">
                <a:solidFill>
                  <a:srgbClr val="0070C0"/>
                </a:solidFill>
              </a:rPr>
              <a:t>​</a:t>
            </a:r>
            <a:endParaRPr sz="2320">
              <a:solidFill>
                <a:srgbClr val="0070C0"/>
              </a:solidFill>
            </a:endParaRPr>
          </a:p>
          <a:p>
            <a:pPr indent="0" lvl="0" marL="0" rtl="0" algn="l">
              <a:lnSpc>
                <a:spcPct val="95000"/>
              </a:lnSpc>
              <a:spcBef>
                <a:spcPts val="0"/>
              </a:spcBef>
              <a:spcAft>
                <a:spcPts val="1000"/>
              </a:spcAft>
              <a:buSzPts val="935"/>
              <a:buNone/>
            </a:pPr>
            <a:r>
              <a:t/>
            </a:r>
            <a:endParaRPr sz="1385"/>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